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56" r:id="rId2"/>
    <p:sldId id="343" r:id="rId3"/>
    <p:sldId id="322" r:id="rId4"/>
    <p:sldId id="366" r:id="rId5"/>
    <p:sldId id="370" r:id="rId6"/>
    <p:sldId id="378" r:id="rId7"/>
    <p:sldId id="371" r:id="rId8"/>
    <p:sldId id="372" r:id="rId9"/>
    <p:sldId id="348" r:id="rId10"/>
    <p:sldId id="373" r:id="rId11"/>
    <p:sldId id="292" r:id="rId12"/>
    <p:sldId id="329" r:id="rId13"/>
    <p:sldId id="357" r:id="rId14"/>
    <p:sldId id="358" r:id="rId15"/>
    <p:sldId id="359" r:id="rId16"/>
    <p:sldId id="347" r:id="rId17"/>
    <p:sldId id="374" r:id="rId18"/>
    <p:sldId id="361" r:id="rId19"/>
    <p:sldId id="367" r:id="rId20"/>
    <p:sldId id="368" r:id="rId21"/>
    <p:sldId id="375" r:id="rId22"/>
    <p:sldId id="379" r:id="rId23"/>
    <p:sldId id="380" r:id="rId24"/>
    <p:sldId id="376" r:id="rId25"/>
    <p:sldId id="381" r:id="rId26"/>
    <p:sldId id="382" r:id="rId27"/>
    <p:sldId id="383" r:id="rId28"/>
    <p:sldId id="384" r:id="rId29"/>
    <p:sldId id="318" r:id="rId30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9" userDrawn="1">
          <p15:clr>
            <a:srgbClr val="A4A3A4"/>
          </p15:clr>
        </p15:guide>
        <p15:guide id="2" pos="29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07">
          <p15:clr>
            <a:srgbClr val="A4A3A4"/>
          </p15:clr>
        </p15:guide>
        <p15:guide id="2" pos="217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61953838" name="微信用户" initials="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EA9"/>
    <a:srgbClr val="508CC2"/>
    <a:srgbClr val="2E75B5"/>
    <a:srgbClr val="0069B8"/>
    <a:srgbClr val="005697"/>
    <a:srgbClr val="005DA2"/>
    <a:srgbClr val="7F7F7F"/>
    <a:srgbClr val="77A9D3"/>
    <a:srgbClr val="A491BB"/>
    <a:srgbClr val="399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 showGuides="1">
      <p:cViewPr varScale="1">
        <p:scale>
          <a:sx n="145" d="100"/>
          <a:sy n="145" d="100"/>
        </p:scale>
        <p:origin x="92" y="104"/>
      </p:cViewPr>
      <p:guideLst>
        <p:guide orient="horz" pos="1579"/>
        <p:guide pos="29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07"/>
        <p:guide pos="21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2025/6/21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t>2025/6/21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【</a:t>
            </a:r>
            <a:r>
              <a:rPr lang="en-US" altLang="zh-CN"/>
              <a:t>LibliAI</a:t>
            </a:r>
            <a:r>
              <a:rPr lang="zh-CN" altLang="en-US"/>
              <a:t>如何对图片进行高清放大</a:t>
            </a:r>
            <a:r>
              <a:rPr lang="en-US" altLang="zh-CN"/>
              <a:t> - </a:t>
            </a:r>
            <a:r>
              <a:rPr lang="zh-CN" altLang="en-US"/>
              <a:t>大叔玩</a:t>
            </a:r>
            <a:r>
              <a:rPr lang="en-US" altLang="zh-CN"/>
              <a:t>AI | </a:t>
            </a:r>
            <a:r>
              <a:rPr lang="zh-CN" altLang="en-US"/>
              <a:t>小红书</a:t>
            </a:r>
            <a:r>
              <a:rPr lang="en-US" altLang="zh-CN"/>
              <a:t> - </a:t>
            </a:r>
            <a:r>
              <a:rPr lang="zh-CN" altLang="en-US"/>
              <a:t>你的生活指南】</a:t>
            </a:r>
            <a:r>
              <a:rPr lang="en-US" altLang="zh-CN"/>
              <a:t> </a:t>
            </a:r>
            <a:r>
              <a:rPr lang="zh-CN" altLang="en-US"/>
              <a:t>😆</a:t>
            </a:r>
            <a:r>
              <a:rPr lang="en-US" altLang="zh-CN"/>
              <a:t> PWNTtEHdmoSJx8T </a:t>
            </a:r>
            <a:r>
              <a:rPr lang="zh-CN" altLang="en-US"/>
              <a:t>😆</a:t>
            </a:r>
            <a:r>
              <a:rPr lang="en-US" altLang="zh-CN"/>
              <a:t> https://www.xiaohongshu.com/discovery/item/66e3e68c00000000120123e3?source=webshare&amp;xhsshare=pc_web&amp;xsec_token=ABo0JPzCeaCDrD1_WBno1qMBjoqYzoAC6MQVM30NnkoRs=&amp;xsec_source=pc_share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" name="sketched-down-arrow_36677"/>
          <p:cNvSpPr>
            <a:spLocks noChangeAspect="1"/>
          </p:cNvSpPr>
          <p:nvPr userDrawn="1"/>
        </p:nvSpPr>
        <p:spPr bwMode="auto">
          <a:xfrm rot="16200000">
            <a:off x="211867" y="202017"/>
            <a:ext cx="350438" cy="355767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rgbClr val="768EA9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2025/6/21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274589" y="4349764"/>
            <a:ext cx="17195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汇报人：张丽娜、朱梦雨</a:t>
            </a:r>
          </a:p>
        </p:txBody>
      </p:sp>
      <p:sp>
        <p:nvSpPr>
          <p:cNvPr id="25" name="矩形 24"/>
          <p:cNvSpPr/>
          <p:nvPr/>
        </p:nvSpPr>
        <p:spPr>
          <a:xfrm>
            <a:off x="1475656" y="1435897"/>
            <a:ext cx="6192688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经典圆体简" panose="02010609000101010101" pitchFamily="49" charset="-122"/>
                <a:sym typeface="微软雅黑" panose="020B0503020204020204" pitchFamily="34" charset="-122"/>
              </a:rPr>
              <a:t>基于生成对抗网络的盲人脸修复技术研究</a:t>
            </a:r>
            <a:endParaRPr lang="en-US" altLang="zh-CN" sz="3600" b="1" spc="300" dirty="0">
              <a:solidFill>
                <a:srgbClr val="768EA9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经典圆体简" panose="02010609000101010101" pitchFamily="49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300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经典圆体简" panose="02010609000101010101" pitchFamily="49" charset="-122"/>
                <a:sym typeface="微软雅黑" panose="020B0503020204020204" pitchFamily="34" charset="-122"/>
              </a:rPr>
              <a:t>      ——</a:t>
            </a:r>
            <a:r>
              <a:rPr lang="zh-CN" altLang="en-US" sz="2800" b="1" spc="300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经典圆体简" panose="02010609000101010101" pitchFamily="49" charset="-122"/>
                <a:sym typeface="微软雅黑" panose="020B0503020204020204" pitchFamily="34" charset="-122"/>
              </a:rPr>
              <a:t>以</a:t>
            </a:r>
            <a:r>
              <a:rPr lang="en-US" altLang="zh-CN" sz="2800" b="1" spc="300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经典圆体简" panose="02010609000101010101" pitchFamily="49" charset="-122"/>
                <a:sym typeface="微软雅黑" panose="020B0503020204020204" pitchFamily="34" charset="-122"/>
              </a:rPr>
              <a:t>GFPGAN</a:t>
            </a:r>
            <a:r>
              <a:rPr lang="zh-CN" altLang="en-US" sz="2800" b="1" spc="300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经典圆体简" panose="02010609000101010101" pitchFamily="49" charset="-122"/>
                <a:sym typeface="微软雅黑" panose="020B0503020204020204" pitchFamily="34" charset="-122"/>
              </a:rPr>
              <a:t>为例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2212" y="407276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第七组 朱梦雨、张丽娜、刘晓希、许思甜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2730">
            <a:off x="-3697401" y="317644"/>
            <a:ext cx="5633012" cy="49560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848" flipH="1" flipV="1">
            <a:off x="6176683" y="96344"/>
            <a:ext cx="5891698" cy="5183681"/>
          </a:xfrm>
          <a:prstGeom prst="rect">
            <a:avLst/>
          </a:prstGeom>
        </p:spPr>
      </p:pic>
      <p:sp>
        <p:nvSpPr>
          <p:cNvPr id="5" name="TextBox 27"/>
          <p:cNvSpPr txBox="1"/>
          <p:nvPr/>
        </p:nvSpPr>
        <p:spPr>
          <a:xfrm>
            <a:off x="3574094" y="4610604"/>
            <a:ext cx="117094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2025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年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6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月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21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/>
      <p:bldP spid="2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第三部分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应用场景与效果演示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-108519" y="2506191"/>
            <a:ext cx="2967608" cy="506412"/>
            <a:chOff x="-1032447" y="0"/>
            <a:chExt cx="2967616" cy="506624"/>
          </a:xfrm>
          <a:solidFill>
            <a:schemeClr val="bg1">
              <a:lumMod val="65000"/>
            </a:schemeClr>
          </a:solidFill>
        </p:grpSpPr>
        <p:sp>
          <p:nvSpPr>
            <p:cNvPr id="5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组合 36"/>
          <p:cNvGrpSpPr/>
          <p:nvPr/>
        </p:nvGrpSpPr>
        <p:grpSpPr bwMode="auto">
          <a:xfrm flipV="1">
            <a:off x="2743200" y="2580803"/>
            <a:ext cx="1935163" cy="506413"/>
            <a:chOff x="0" y="0"/>
            <a:chExt cx="1935168" cy="506624"/>
          </a:xfrm>
          <a:solidFill>
            <a:srgbClr val="768EA9"/>
          </a:solidFill>
        </p:grpSpPr>
        <p:sp>
          <p:nvSpPr>
            <p:cNvPr id="9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40"/>
          <p:cNvGrpSpPr/>
          <p:nvPr/>
        </p:nvGrpSpPr>
        <p:grpSpPr bwMode="auto">
          <a:xfrm>
            <a:off x="4565650" y="2506191"/>
            <a:ext cx="1936750" cy="506412"/>
            <a:chOff x="0" y="0"/>
            <a:chExt cx="1935168" cy="506624"/>
          </a:xfrm>
          <a:solidFill>
            <a:schemeClr val="bg1">
              <a:lumMod val="65000"/>
            </a:schemeClr>
          </a:solidFill>
        </p:grpSpPr>
        <p:sp>
          <p:nvSpPr>
            <p:cNvPr id="13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" name="TextBox 46"/>
          <p:cNvSpPr>
            <a:spLocks noChangeArrowheads="1"/>
          </p:cNvSpPr>
          <p:nvPr/>
        </p:nvSpPr>
        <p:spPr bwMode="auto">
          <a:xfrm>
            <a:off x="877531" y="3116772"/>
            <a:ext cx="1397000" cy="124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将老照片导入，在数秒内即可完成处理。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处理后的图像能够有效去除噪点，增强面部细节，精准恢复面部轮廓。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但是背景部分可能仍存在一定程度的模糊。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19" name="TextBox 50"/>
          <p:cNvSpPr>
            <a:spLocks noChangeArrowheads="1"/>
          </p:cNvSpPr>
          <p:nvPr/>
        </p:nvSpPr>
        <p:spPr bwMode="auto">
          <a:xfrm>
            <a:off x="1092201" y="2704628"/>
            <a:ext cx="1397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老照片清晰度增强</a:t>
            </a:r>
          </a:p>
        </p:txBody>
      </p:sp>
      <p:sp>
        <p:nvSpPr>
          <p:cNvPr id="20" name="TextBox 51"/>
          <p:cNvSpPr>
            <a:spLocks noChangeArrowheads="1"/>
          </p:cNvSpPr>
          <p:nvPr/>
        </p:nvSpPr>
        <p:spPr bwMode="auto">
          <a:xfrm>
            <a:off x="3113088" y="2704628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照片色彩还原</a:t>
            </a:r>
          </a:p>
        </p:txBody>
      </p:sp>
      <p:sp>
        <p:nvSpPr>
          <p:cNvPr id="21" name="TextBox 52"/>
          <p:cNvSpPr>
            <a:spLocks noChangeArrowheads="1"/>
          </p:cNvSpPr>
          <p:nvPr/>
        </p:nvSpPr>
        <p:spPr bwMode="auto">
          <a:xfrm>
            <a:off x="4932362" y="2704628"/>
            <a:ext cx="12779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低分辨率人脸增强</a:t>
            </a:r>
          </a:p>
        </p:txBody>
      </p:sp>
      <p:grpSp>
        <p:nvGrpSpPr>
          <p:cNvPr id="22" name="组合 53"/>
          <p:cNvGrpSpPr/>
          <p:nvPr/>
        </p:nvGrpSpPr>
        <p:grpSpPr bwMode="auto">
          <a:xfrm flipV="1">
            <a:off x="6384924" y="2580802"/>
            <a:ext cx="2867595" cy="506414"/>
            <a:chOff x="-1" y="0"/>
            <a:chExt cx="2865253" cy="506625"/>
          </a:xfrm>
          <a:solidFill>
            <a:srgbClr val="768EA9"/>
          </a:solidFill>
        </p:grpSpPr>
        <p:sp>
          <p:nvSpPr>
            <p:cNvPr id="23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5" name="TextBox 56"/>
          <p:cNvSpPr>
            <a:spLocks noChangeArrowheads="1"/>
          </p:cNvSpPr>
          <p:nvPr/>
        </p:nvSpPr>
        <p:spPr bwMode="auto">
          <a:xfrm>
            <a:off x="6689724" y="2704628"/>
            <a:ext cx="15546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二次元图像分辨率增强</a:t>
            </a:r>
          </a:p>
        </p:txBody>
      </p:sp>
      <p:sp>
        <p:nvSpPr>
          <p:cNvPr id="26" name="TextBox 57"/>
          <p:cNvSpPr>
            <a:spLocks noChangeArrowheads="1"/>
          </p:cNvSpPr>
          <p:nvPr/>
        </p:nvSpPr>
        <p:spPr bwMode="auto">
          <a:xfrm>
            <a:off x="3032919" y="1215438"/>
            <a:ext cx="1397000" cy="106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针对褪色照片，可以实现部分原始色彩的恢复，在面部区域的色彩还原效果较为突出，但在非面部区域，色彩还原的完整性与准确性仍有待提升。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8" name="TextBox 59"/>
          <p:cNvSpPr>
            <a:spLocks noChangeArrowheads="1"/>
          </p:cNvSpPr>
          <p:nvPr/>
        </p:nvSpPr>
        <p:spPr bwMode="auto">
          <a:xfrm>
            <a:off x="4872831" y="3179931"/>
            <a:ext cx="1397000" cy="106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导入低分辨率且模糊的人脸照片后，能够生成面部特征更清晰的图像。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值得注意的是，生成部分在原始图像中未真实存在的虚构特征。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30" name="TextBox 63"/>
          <p:cNvSpPr>
            <a:spLocks noChangeArrowheads="1"/>
          </p:cNvSpPr>
          <p:nvPr/>
        </p:nvSpPr>
        <p:spPr bwMode="auto">
          <a:xfrm>
            <a:off x="7120221" y="1215438"/>
            <a:ext cx="1397000" cy="106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anose="020B0503020204020204" pitchFamily="34" charset="-122"/>
              </a:rPr>
              <a:t>导入模糊的二次元图像后，能够优化线条清晰度、增强色彩对比度，使图像细节更为丰富，从而获得清晰度显著提升的二次元人脸图像。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3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应用场景演示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961" t="22948" r="4947"/>
          <a:stretch>
            <a:fillRect/>
          </a:stretch>
        </p:blipFill>
        <p:spPr>
          <a:xfrm>
            <a:off x="395536" y="1312346"/>
            <a:ext cx="2365126" cy="11106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9850" t="25783" r="6311" b="286"/>
          <a:stretch>
            <a:fillRect/>
          </a:stretch>
        </p:blipFill>
        <p:spPr>
          <a:xfrm>
            <a:off x="2620050" y="3216275"/>
            <a:ext cx="1977219" cy="109899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3720" t="22948" r="4946"/>
          <a:stretch>
            <a:fillRect/>
          </a:stretch>
        </p:blipFill>
        <p:spPr>
          <a:xfrm>
            <a:off x="4597269" y="1312346"/>
            <a:ext cx="2280213" cy="106791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541" y="3181285"/>
            <a:ext cx="2336325" cy="126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应用场景演示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987574"/>
            <a:ext cx="7265398" cy="40333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6165" y="691292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algn="r" defTabSz="914400">
              <a:defRPr/>
            </a:pPr>
            <a:r>
              <a:rPr lang="zh-CN" altLang="en-US" b="1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老照片清晰度增强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15979"/>
            <a:ext cx="4524152" cy="2511542"/>
          </a:xfrm>
          <a:prstGeom prst="rect">
            <a:avLst/>
          </a:prstGeom>
        </p:spPr>
      </p:pic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应用场景演示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14" y="2571750"/>
            <a:ext cx="4290958" cy="23820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6165" y="691292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algn="r" defTabSz="914400">
              <a:defRPr/>
            </a:pPr>
            <a:r>
              <a:rPr lang="zh-CN" altLang="en-US" b="1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照片色彩还原</a:t>
            </a:r>
            <a:endParaRPr lang="zh-CN" altLang="en-US" b="1" dirty="0">
              <a:solidFill>
                <a:srgbClr val="768EA9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应用场景演示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165" y="691292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algn="r" defTabSz="914400">
              <a:defRPr/>
            </a:pPr>
            <a:r>
              <a:rPr lang="zh-CN" altLang="en-US" b="1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低分辨率人脸增强</a:t>
            </a:r>
            <a:endParaRPr lang="zh-CN" altLang="en-US" b="1" dirty="0">
              <a:solidFill>
                <a:srgbClr val="768EA9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975902"/>
            <a:ext cx="7272808" cy="4037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应用场景演示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165" y="691292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algn="r" defTabSz="914400">
              <a:defRPr/>
            </a:pPr>
            <a:r>
              <a:rPr lang="zh-CN" altLang="en-US" b="1" dirty="0">
                <a:solidFill>
                  <a:srgbClr val="768EA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二次元图像分辨率增强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73776"/>
            <a:ext cx="7344816" cy="396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6"/>
          <p:cNvSpPr/>
          <p:nvPr/>
        </p:nvSpPr>
        <p:spPr bwMode="auto">
          <a:xfrm>
            <a:off x="3450798" y="1194598"/>
            <a:ext cx="2242406" cy="1065682"/>
          </a:xfrm>
          <a:custGeom>
            <a:avLst/>
            <a:gdLst>
              <a:gd name="connsiteX0" fmla="*/ 1141754 w 4807214"/>
              <a:gd name="connsiteY0" fmla="*/ 0 h 2284583"/>
              <a:gd name="connsiteX1" fmla="*/ 1482657 w 4807214"/>
              <a:gd name="connsiteY1" fmla="*/ 142363 h 2284583"/>
              <a:gd name="connsiteX2" fmla="*/ 1837912 w 4807214"/>
              <a:gd name="connsiteY2" fmla="*/ 498418 h 2284583"/>
              <a:gd name="connsiteX3" fmla="*/ 1884770 w 4807214"/>
              <a:gd name="connsiteY3" fmla="*/ 545381 h 2284583"/>
              <a:gd name="connsiteX4" fmla="*/ 1887979 w 4807214"/>
              <a:gd name="connsiteY4" fmla="*/ 548595 h 2284583"/>
              <a:gd name="connsiteX5" fmla="*/ 2202332 w 4807214"/>
              <a:gd name="connsiteY5" fmla="*/ 863423 h 2284583"/>
              <a:gd name="connsiteX6" fmla="*/ 2603030 w 4807214"/>
              <a:gd name="connsiteY6" fmla="*/ 863423 h 2284583"/>
              <a:gd name="connsiteX7" fmla="*/ 3068706 w 4807214"/>
              <a:gd name="connsiteY7" fmla="*/ 397045 h 2284583"/>
              <a:gd name="connsiteX8" fmla="*/ 3071483 w 4807214"/>
              <a:gd name="connsiteY8" fmla="*/ 397045 h 2284583"/>
              <a:gd name="connsiteX9" fmla="*/ 3079823 w 4807214"/>
              <a:gd name="connsiteY9" fmla="*/ 388773 h 2284583"/>
              <a:gd name="connsiteX10" fmla="*/ 3328250 w 4807214"/>
              <a:gd name="connsiteY10" fmla="*/ 142363 h 2284583"/>
              <a:gd name="connsiteX11" fmla="*/ 4010224 w 4807214"/>
              <a:gd name="connsiteY11" fmla="*/ 142363 h 2284583"/>
              <a:gd name="connsiteX12" fmla="*/ 4665136 w 4807214"/>
              <a:gd name="connsiteY12" fmla="*/ 798587 h 2284583"/>
              <a:gd name="connsiteX13" fmla="*/ 4665136 w 4807214"/>
              <a:gd name="connsiteY13" fmla="*/ 1481929 h 2284583"/>
              <a:gd name="connsiteX14" fmla="*/ 4010224 w 4807214"/>
              <a:gd name="connsiteY14" fmla="*/ 2143576 h 2284583"/>
              <a:gd name="connsiteX15" fmla="*/ 3701712 w 4807214"/>
              <a:gd name="connsiteY15" fmla="*/ 2284583 h 2284583"/>
              <a:gd name="connsiteX16" fmla="*/ 3701712 w 4807214"/>
              <a:gd name="connsiteY16" fmla="*/ 2089343 h 2284583"/>
              <a:gd name="connsiteX17" fmla="*/ 3869499 w 4807214"/>
              <a:gd name="connsiteY17" fmla="*/ 2007993 h 2284583"/>
              <a:gd name="connsiteX18" fmla="*/ 4529824 w 4807214"/>
              <a:gd name="connsiteY18" fmla="*/ 1346345 h 2284583"/>
              <a:gd name="connsiteX19" fmla="*/ 4529824 w 4807214"/>
              <a:gd name="connsiteY19" fmla="*/ 939594 h 2284583"/>
              <a:gd name="connsiteX20" fmla="*/ 3869499 w 4807214"/>
              <a:gd name="connsiteY20" fmla="*/ 277946 h 2284583"/>
              <a:gd name="connsiteX21" fmla="*/ 3463562 w 4807214"/>
              <a:gd name="connsiteY21" fmla="*/ 277946 h 2284583"/>
              <a:gd name="connsiteX22" fmla="*/ 3073862 w 4807214"/>
              <a:gd name="connsiteY22" fmla="*/ 673851 h 2284583"/>
              <a:gd name="connsiteX23" fmla="*/ 3069465 w 4807214"/>
              <a:gd name="connsiteY23" fmla="*/ 673851 h 2284583"/>
              <a:gd name="connsiteX24" fmla="*/ 3068473 w 4807214"/>
              <a:gd name="connsiteY24" fmla="*/ 673851 h 2284583"/>
              <a:gd name="connsiteX25" fmla="*/ 3022475 w 4807214"/>
              <a:gd name="connsiteY25" fmla="*/ 719918 h 2284583"/>
              <a:gd name="connsiteX26" fmla="*/ 2743816 w 4807214"/>
              <a:gd name="connsiteY26" fmla="*/ 998997 h 2284583"/>
              <a:gd name="connsiteX27" fmla="*/ 2402681 w 4807214"/>
              <a:gd name="connsiteY27" fmla="*/ 1139995 h 2284583"/>
              <a:gd name="connsiteX28" fmla="*/ 2061547 w 4807214"/>
              <a:gd name="connsiteY28" fmla="*/ 998997 h 2284583"/>
              <a:gd name="connsiteX29" fmla="*/ 1460500 w 4807214"/>
              <a:gd name="connsiteY29" fmla="*/ 397045 h 2284583"/>
              <a:gd name="connsiteX30" fmla="*/ 1464581 w 4807214"/>
              <a:gd name="connsiteY30" fmla="*/ 397045 h 2284583"/>
              <a:gd name="connsiteX31" fmla="*/ 1415958 w 4807214"/>
              <a:gd name="connsiteY31" fmla="*/ 347636 h 2284583"/>
              <a:gd name="connsiteX32" fmla="*/ 1347378 w 4807214"/>
              <a:gd name="connsiteY32" fmla="*/ 277946 h 2284583"/>
              <a:gd name="connsiteX33" fmla="*/ 941541 w 4807214"/>
              <a:gd name="connsiteY33" fmla="*/ 277946 h 2284583"/>
              <a:gd name="connsiteX34" fmla="*/ 281380 w 4807214"/>
              <a:gd name="connsiteY34" fmla="*/ 939594 h 2284583"/>
              <a:gd name="connsiteX35" fmla="*/ 200213 w 4807214"/>
              <a:gd name="connsiteY35" fmla="*/ 1140258 h 2284583"/>
              <a:gd name="connsiteX36" fmla="*/ 281380 w 4807214"/>
              <a:gd name="connsiteY36" fmla="*/ 1346345 h 2284583"/>
              <a:gd name="connsiteX37" fmla="*/ 941541 w 4807214"/>
              <a:gd name="connsiteY37" fmla="*/ 2007993 h 2284583"/>
              <a:gd name="connsiteX38" fmla="*/ 1141754 w 4807214"/>
              <a:gd name="connsiteY38" fmla="*/ 2089343 h 2284583"/>
              <a:gd name="connsiteX39" fmla="*/ 1141754 w 4807214"/>
              <a:gd name="connsiteY39" fmla="*/ 2284583 h 2284583"/>
              <a:gd name="connsiteX40" fmla="*/ 800851 w 4807214"/>
              <a:gd name="connsiteY40" fmla="*/ 2143576 h 2284583"/>
              <a:gd name="connsiteX41" fmla="*/ 140690 w 4807214"/>
              <a:gd name="connsiteY41" fmla="*/ 1481929 h 2284583"/>
              <a:gd name="connsiteX42" fmla="*/ 0 w 4807214"/>
              <a:gd name="connsiteY42" fmla="*/ 1140258 h 2284583"/>
              <a:gd name="connsiteX43" fmla="*/ 140690 w 4807214"/>
              <a:gd name="connsiteY43" fmla="*/ 798587 h 2284583"/>
              <a:gd name="connsiteX44" fmla="*/ 800851 w 4807214"/>
              <a:gd name="connsiteY44" fmla="*/ 142363 h 2284583"/>
              <a:gd name="connsiteX45" fmla="*/ 1141754 w 4807214"/>
              <a:gd name="connsiteY45" fmla="*/ 0 h 228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07214" h="2284583">
                <a:moveTo>
                  <a:pt x="1141754" y="0"/>
                </a:moveTo>
                <a:cubicBezTo>
                  <a:pt x="1264857" y="0"/>
                  <a:pt x="1387961" y="47454"/>
                  <a:pt x="1482657" y="142363"/>
                </a:cubicBezTo>
                <a:cubicBezTo>
                  <a:pt x="1482657" y="142363"/>
                  <a:pt x="1482657" y="142363"/>
                  <a:pt x="1837912" y="498418"/>
                </a:cubicBezTo>
                <a:lnTo>
                  <a:pt x="1884770" y="545381"/>
                </a:lnTo>
                <a:lnTo>
                  <a:pt x="1887979" y="548595"/>
                </a:lnTo>
                <a:cubicBezTo>
                  <a:pt x="1956761" y="617481"/>
                  <a:pt x="2056809" y="717680"/>
                  <a:pt x="2202332" y="863423"/>
                </a:cubicBezTo>
                <a:cubicBezTo>
                  <a:pt x="2310629" y="971882"/>
                  <a:pt x="2494733" y="971882"/>
                  <a:pt x="2603030" y="863423"/>
                </a:cubicBezTo>
                <a:lnTo>
                  <a:pt x="3068706" y="397045"/>
                </a:lnTo>
                <a:lnTo>
                  <a:pt x="3071483" y="397045"/>
                </a:lnTo>
                <a:lnTo>
                  <a:pt x="3079823" y="388773"/>
                </a:lnTo>
                <a:cubicBezTo>
                  <a:pt x="3146149" y="322986"/>
                  <a:pt x="3227780" y="242017"/>
                  <a:pt x="3328250" y="142363"/>
                </a:cubicBezTo>
                <a:cubicBezTo>
                  <a:pt x="3512275" y="-47454"/>
                  <a:pt x="3820787" y="-47454"/>
                  <a:pt x="4010224" y="142363"/>
                </a:cubicBezTo>
                <a:cubicBezTo>
                  <a:pt x="4010224" y="142363"/>
                  <a:pt x="4010224" y="142363"/>
                  <a:pt x="4665136" y="798587"/>
                </a:cubicBezTo>
                <a:cubicBezTo>
                  <a:pt x="4854574" y="988404"/>
                  <a:pt x="4854574" y="1297535"/>
                  <a:pt x="4665136" y="1481929"/>
                </a:cubicBezTo>
                <a:cubicBezTo>
                  <a:pt x="4665136" y="1481929"/>
                  <a:pt x="4665136" y="1481929"/>
                  <a:pt x="4010224" y="2143576"/>
                </a:cubicBezTo>
                <a:cubicBezTo>
                  <a:pt x="3923624" y="2230350"/>
                  <a:pt x="3809962" y="2279160"/>
                  <a:pt x="3701712" y="2284583"/>
                </a:cubicBezTo>
                <a:cubicBezTo>
                  <a:pt x="3701712" y="2284583"/>
                  <a:pt x="3701712" y="2284583"/>
                  <a:pt x="3701712" y="2089343"/>
                </a:cubicBezTo>
                <a:cubicBezTo>
                  <a:pt x="3761249" y="2078496"/>
                  <a:pt x="3820787" y="2051379"/>
                  <a:pt x="3869499" y="2007993"/>
                </a:cubicBezTo>
                <a:cubicBezTo>
                  <a:pt x="3869499" y="2007993"/>
                  <a:pt x="3869499" y="2007993"/>
                  <a:pt x="4529824" y="1346345"/>
                </a:cubicBezTo>
                <a:cubicBezTo>
                  <a:pt x="4638074" y="1232455"/>
                  <a:pt x="4638074" y="1053485"/>
                  <a:pt x="4529824" y="939594"/>
                </a:cubicBezTo>
                <a:cubicBezTo>
                  <a:pt x="4529824" y="939594"/>
                  <a:pt x="4529824" y="939594"/>
                  <a:pt x="3869499" y="277946"/>
                </a:cubicBezTo>
                <a:cubicBezTo>
                  <a:pt x="3755837" y="169480"/>
                  <a:pt x="3577225" y="169480"/>
                  <a:pt x="3463562" y="277946"/>
                </a:cubicBezTo>
                <a:cubicBezTo>
                  <a:pt x="3463562" y="277946"/>
                  <a:pt x="3463562" y="277946"/>
                  <a:pt x="3073862" y="673851"/>
                </a:cubicBezTo>
                <a:cubicBezTo>
                  <a:pt x="3073862" y="673851"/>
                  <a:pt x="3073862" y="673851"/>
                  <a:pt x="3069465" y="673851"/>
                </a:cubicBezTo>
                <a:lnTo>
                  <a:pt x="3068473" y="673851"/>
                </a:lnTo>
                <a:lnTo>
                  <a:pt x="3022475" y="719918"/>
                </a:lnTo>
                <a:cubicBezTo>
                  <a:pt x="2948078" y="794428"/>
                  <a:pt x="2856512" y="886131"/>
                  <a:pt x="2743816" y="998997"/>
                </a:cubicBezTo>
                <a:cubicBezTo>
                  <a:pt x="2651764" y="1096611"/>
                  <a:pt x="2527222" y="1139995"/>
                  <a:pt x="2402681" y="1139995"/>
                </a:cubicBezTo>
                <a:cubicBezTo>
                  <a:pt x="2278140" y="1139995"/>
                  <a:pt x="2153599" y="1096611"/>
                  <a:pt x="2061547" y="998997"/>
                </a:cubicBezTo>
                <a:cubicBezTo>
                  <a:pt x="2061547" y="998997"/>
                  <a:pt x="2061547" y="998997"/>
                  <a:pt x="1460500" y="397045"/>
                </a:cubicBezTo>
                <a:lnTo>
                  <a:pt x="1464581" y="397045"/>
                </a:lnTo>
                <a:lnTo>
                  <a:pt x="1415958" y="347636"/>
                </a:lnTo>
                <a:cubicBezTo>
                  <a:pt x="1394556" y="325888"/>
                  <a:pt x="1371728" y="302690"/>
                  <a:pt x="1347378" y="277946"/>
                </a:cubicBezTo>
                <a:cubicBezTo>
                  <a:pt x="1233743" y="169480"/>
                  <a:pt x="1049764" y="169480"/>
                  <a:pt x="941541" y="277946"/>
                </a:cubicBezTo>
                <a:cubicBezTo>
                  <a:pt x="941541" y="277946"/>
                  <a:pt x="941541" y="277946"/>
                  <a:pt x="281380" y="939594"/>
                </a:cubicBezTo>
                <a:cubicBezTo>
                  <a:pt x="227268" y="993828"/>
                  <a:pt x="200213" y="1064331"/>
                  <a:pt x="200213" y="1140258"/>
                </a:cubicBezTo>
                <a:cubicBezTo>
                  <a:pt x="200213" y="1221608"/>
                  <a:pt x="227268" y="1292112"/>
                  <a:pt x="281380" y="1346345"/>
                </a:cubicBezTo>
                <a:cubicBezTo>
                  <a:pt x="281380" y="1346345"/>
                  <a:pt x="281380" y="1346345"/>
                  <a:pt x="941541" y="2007993"/>
                </a:cubicBezTo>
                <a:cubicBezTo>
                  <a:pt x="995652" y="2062226"/>
                  <a:pt x="1071409" y="2089343"/>
                  <a:pt x="1141754" y="2089343"/>
                </a:cubicBezTo>
                <a:cubicBezTo>
                  <a:pt x="1141754" y="2089343"/>
                  <a:pt x="1141754" y="2089343"/>
                  <a:pt x="1141754" y="2284583"/>
                </a:cubicBezTo>
                <a:cubicBezTo>
                  <a:pt x="1017297" y="2284583"/>
                  <a:pt x="898252" y="2241196"/>
                  <a:pt x="800851" y="2143576"/>
                </a:cubicBezTo>
                <a:cubicBezTo>
                  <a:pt x="800851" y="2143576"/>
                  <a:pt x="800851" y="2143576"/>
                  <a:pt x="140690" y="1481929"/>
                </a:cubicBezTo>
                <a:cubicBezTo>
                  <a:pt x="54111" y="1395155"/>
                  <a:pt x="0" y="1270418"/>
                  <a:pt x="0" y="1140258"/>
                </a:cubicBezTo>
                <a:cubicBezTo>
                  <a:pt x="0" y="1015521"/>
                  <a:pt x="54111" y="890784"/>
                  <a:pt x="140690" y="798587"/>
                </a:cubicBezTo>
                <a:cubicBezTo>
                  <a:pt x="140690" y="798587"/>
                  <a:pt x="140690" y="798587"/>
                  <a:pt x="800851" y="142363"/>
                </a:cubicBezTo>
                <a:cubicBezTo>
                  <a:pt x="895546" y="47454"/>
                  <a:pt x="1018650" y="0"/>
                  <a:pt x="1141754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5" name="Freeform: Shape 37"/>
          <p:cNvSpPr/>
          <p:nvPr/>
        </p:nvSpPr>
        <p:spPr bwMode="auto">
          <a:xfrm flipV="1">
            <a:off x="3450798" y="2901897"/>
            <a:ext cx="2242406" cy="1065682"/>
          </a:xfrm>
          <a:custGeom>
            <a:avLst/>
            <a:gdLst>
              <a:gd name="connsiteX0" fmla="*/ 1141754 w 4807214"/>
              <a:gd name="connsiteY0" fmla="*/ 0 h 2284583"/>
              <a:gd name="connsiteX1" fmla="*/ 1482657 w 4807214"/>
              <a:gd name="connsiteY1" fmla="*/ 142363 h 2284583"/>
              <a:gd name="connsiteX2" fmla="*/ 1837912 w 4807214"/>
              <a:gd name="connsiteY2" fmla="*/ 498418 h 2284583"/>
              <a:gd name="connsiteX3" fmla="*/ 1884770 w 4807214"/>
              <a:gd name="connsiteY3" fmla="*/ 545381 h 2284583"/>
              <a:gd name="connsiteX4" fmla="*/ 1887979 w 4807214"/>
              <a:gd name="connsiteY4" fmla="*/ 548595 h 2284583"/>
              <a:gd name="connsiteX5" fmla="*/ 2202332 w 4807214"/>
              <a:gd name="connsiteY5" fmla="*/ 863423 h 2284583"/>
              <a:gd name="connsiteX6" fmla="*/ 2603030 w 4807214"/>
              <a:gd name="connsiteY6" fmla="*/ 863423 h 2284583"/>
              <a:gd name="connsiteX7" fmla="*/ 3068706 w 4807214"/>
              <a:gd name="connsiteY7" fmla="*/ 397045 h 2284583"/>
              <a:gd name="connsiteX8" fmla="*/ 3071483 w 4807214"/>
              <a:gd name="connsiteY8" fmla="*/ 397045 h 2284583"/>
              <a:gd name="connsiteX9" fmla="*/ 3079823 w 4807214"/>
              <a:gd name="connsiteY9" fmla="*/ 388773 h 2284583"/>
              <a:gd name="connsiteX10" fmla="*/ 3328250 w 4807214"/>
              <a:gd name="connsiteY10" fmla="*/ 142363 h 2284583"/>
              <a:gd name="connsiteX11" fmla="*/ 4010224 w 4807214"/>
              <a:gd name="connsiteY11" fmla="*/ 142363 h 2284583"/>
              <a:gd name="connsiteX12" fmla="*/ 4665136 w 4807214"/>
              <a:gd name="connsiteY12" fmla="*/ 798587 h 2284583"/>
              <a:gd name="connsiteX13" fmla="*/ 4665136 w 4807214"/>
              <a:gd name="connsiteY13" fmla="*/ 1481929 h 2284583"/>
              <a:gd name="connsiteX14" fmla="*/ 4010224 w 4807214"/>
              <a:gd name="connsiteY14" fmla="*/ 2143576 h 2284583"/>
              <a:gd name="connsiteX15" fmla="*/ 3701712 w 4807214"/>
              <a:gd name="connsiteY15" fmla="*/ 2284583 h 2284583"/>
              <a:gd name="connsiteX16" fmla="*/ 3701712 w 4807214"/>
              <a:gd name="connsiteY16" fmla="*/ 2089343 h 2284583"/>
              <a:gd name="connsiteX17" fmla="*/ 3869499 w 4807214"/>
              <a:gd name="connsiteY17" fmla="*/ 2007993 h 2284583"/>
              <a:gd name="connsiteX18" fmla="*/ 4529824 w 4807214"/>
              <a:gd name="connsiteY18" fmla="*/ 1346345 h 2284583"/>
              <a:gd name="connsiteX19" fmla="*/ 4529824 w 4807214"/>
              <a:gd name="connsiteY19" fmla="*/ 939594 h 2284583"/>
              <a:gd name="connsiteX20" fmla="*/ 3869499 w 4807214"/>
              <a:gd name="connsiteY20" fmla="*/ 277946 h 2284583"/>
              <a:gd name="connsiteX21" fmla="*/ 3463562 w 4807214"/>
              <a:gd name="connsiteY21" fmla="*/ 277946 h 2284583"/>
              <a:gd name="connsiteX22" fmla="*/ 3073862 w 4807214"/>
              <a:gd name="connsiteY22" fmla="*/ 673851 h 2284583"/>
              <a:gd name="connsiteX23" fmla="*/ 3069465 w 4807214"/>
              <a:gd name="connsiteY23" fmla="*/ 673851 h 2284583"/>
              <a:gd name="connsiteX24" fmla="*/ 3068473 w 4807214"/>
              <a:gd name="connsiteY24" fmla="*/ 673851 h 2284583"/>
              <a:gd name="connsiteX25" fmla="*/ 3022475 w 4807214"/>
              <a:gd name="connsiteY25" fmla="*/ 719918 h 2284583"/>
              <a:gd name="connsiteX26" fmla="*/ 2743816 w 4807214"/>
              <a:gd name="connsiteY26" fmla="*/ 998997 h 2284583"/>
              <a:gd name="connsiteX27" fmla="*/ 2402681 w 4807214"/>
              <a:gd name="connsiteY27" fmla="*/ 1139995 h 2284583"/>
              <a:gd name="connsiteX28" fmla="*/ 2061547 w 4807214"/>
              <a:gd name="connsiteY28" fmla="*/ 998997 h 2284583"/>
              <a:gd name="connsiteX29" fmla="*/ 1460500 w 4807214"/>
              <a:gd name="connsiteY29" fmla="*/ 397045 h 2284583"/>
              <a:gd name="connsiteX30" fmla="*/ 1464581 w 4807214"/>
              <a:gd name="connsiteY30" fmla="*/ 397045 h 2284583"/>
              <a:gd name="connsiteX31" fmla="*/ 1415958 w 4807214"/>
              <a:gd name="connsiteY31" fmla="*/ 347636 h 2284583"/>
              <a:gd name="connsiteX32" fmla="*/ 1347378 w 4807214"/>
              <a:gd name="connsiteY32" fmla="*/ 277946 h 2284583"/>
              <a:gd name="connsiteX33" fmla="*/ 941541 w 4807214"/>
              <a:gd name="connsiteY33" fmla="*/ 277946 h 2284583"/>
              <a:gd name="connsiteX34" fmla="*/ 281380 w 4807214"/>
              <a:gd name="connsiteY34" fmla="*/ 939594 h 2284583"/>
              <a:gd name="connsiteX35" fmla="*/ 200213 w 4807214"/>
              <a:gd name="connsiteY35" fmla="*/ 1140258 h 2284583"/>
              <a:gd name="connsiteX36" fmla="*/ 281380 w 4807214"/>
              <a:gd name="connsiteY36" fmla="*/ 1346345 h 2284583"/>
              <a:gd name="connsiteX37" fmla="*/ 941541 w 4807214"/>
              <a:gd name="connsiteY37" fmla="*/ 2007993 h 2284583"/>
              <a:gd name="connsiteX38" fmla="*/ 1141754 w 4807214"/>
              <a:gd name="connsiteY38" fmla="*/ 2089343 h 2284583"/>
              <a:gd name="connsiteX39" fmla="*/ 1141754 w 4807214"/>
              <a:gd name="connsiteY39" fmla="*/ 2284583 h 2284583"/>
              <a:gd name="connsiteX40" fmla="*/ 800851 w 4807214"/>
              <a:gd name="connsiteY40" fmla="*/ 2143576 h 2284583"/>
              <a:gd name="connsiteX41" fmla="*/ 140690 w 4807214"/>
              <a:gd name="connsiteY41" fmla="*/ 1481929 h 2284583"/>
              <a:gd name="connsiteX42" fmla="*/ 0 w 4807214"/>
              <a:gd name="connsiteY42" fmla="*/ 1140258 h 2284583"/>
              <a:gd name="connsiteX43" fmla="*/ 140690 w 4807214"/>
              <a:gd name="connsiteY43" fmla="*/ 798587 h 2284583"/>
              <a:gd name="connsiteX44" fmla="*/ 800851 w 4807214"/>
              <a:gd name="connsiteY44" fmla="*/ 142363 h 2284583"/>
              <a:gd name="connsiteX45" fmla="*/ 1141754 w 4807214"/>
              <a:gd name="connsiteY45" fmla="*/ 0 h 228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07214" h="2284583">
                <a:moveTo>
                  <a:pt x="1141754" y="0"/>
                </a:moveTo>
                <a:cubicBezTo>
                  <a:pt x="1264857" y="0"/>
                  <a:pt x="1387961" y="47454"/>
                  <a:pt x="1482657" y="142363"/>
                </a:cubicBezTo>
                <a:cubicBezTo>
                  <a:pt x="1482657" y="142363"/>
                  <a:pt x="1482657" y="142363"/>
                  <a:pt x="1837912" y="498418"/>
                </a:cubicBezTo>
                <a:lnTo>
                  <a:pt x="1884770" y="545381"/>
                </a:lnTo>
                <a:lnTo>
                  <a:pt x="1887979" y="548595"/>
                </a:lnTo>
                <a:cubicBezTo>
                  <a:pt x="1956761" y="617481"/>
                  <a:pt x="2056809" y="717680"/>
                  <a:pt x="2202332" y="863423"/>
                </a:cubicBezTo>
                <a:cubicBezTo>
                  <a:pt x="2310629" y="971882"/>
                  <a:pt x="2494733" y="971882"/>
                  <a:pt x="2603030" y="863423"/>
                </a:cubicBezTo>
                <a:lnTo>
                  <a:pt x="3068706" y="397045"/>
                </a:lnTo>
                <a:lnTo>
                  <a:pt x="3071483" y="397045"/>
                </a:lnTo>
                <a:lnTo>
                  <a:pt x="3079823" y="388773"/>
                </a:lnTo>
                <a:cubicBezTo>
                  <a:pt x="3146149" y="322986"/>
                  <a:pt x="3227780" y="242017"/>
                  <a:pt x="3328250" y="142363"/>
                </a:cubicBezTo>
                <a:cubicBezTo>
                  <a:pt x="3512275" y="-47454"/>
                  <a:pt x="3820787" y="-47454"/>
                  <a:pt x="4010224" y="142363"/>
                </a:cubicBezTo>
                <a:cubicBezTo>
                  <a:pt x="4010224" y="142363"/>
                  <a:pt x="4010224" y="142363"/>
                  <a:pt x="4665136" y="798587"/>
                </a:cubicBezTo>
                <a:cubicBezTo>
                  <a:pt x="4854574" y="988404"/>
                  <a:pt x="4854574" y="1297535"/>
                  <a:pt x="4665136" y="1481929"/>
                </a:cubicBezTo>
                <a:cubicBezTo>
                  <a:pt x="4665136" y="1481929"/>
                  <a:pt x="4665136" y="1481929"/>
                  <a:pt x="4010224" y="2143576"/>
                </a:cubicBezTo>
                <a:cubicBezTo>
                  <a:pt x="3923624" y="2230350"/>
                  <a:pt x="3809962" y="2279160"/>
                  <a:pt x="3701712" y="2284583"/>
                </a:cubicBezTo>
                <a:cubicBezTo>
                  <a:pt x="3701712" y="2284583"/>
                  <a:pt x="3701712" y="2284583"/>
                  <a:pt x="3701712" y="2089343"/>
                </a:cubicBezTo>
                <a:cubicBezTo>
                  <a:pt x="3761249" y="2078496"/>
                  <a:pt x="3820787" y="2051379"/>
                  <a:pt x="3869499" y="2007993"/>
                </a:cubicBezTo>
                <a:cubicBezTo>
                  <a:pt x="3869499" y="2007993"/>
                  <a:pt x="3869499" y="2007993"/>
                  <a:pt x="4529824" y="1346345"/>
                </a:cubicBezTo>
                <a:cubicBezTo>
                  <a:pt x="4638074" y="1232455"/>
                  <a:pt x="4638074" y="1053485"/>
                  <a:pt x="4529824" y="939594"/>
                </a:cubicBezTo>
                <a:cubicBezTo>
                  <a:pt x="4529824" y="939594"/>
                  <a:pt x="4529824" y="939594"/>
                  <a:pt x="3869499" y="277946"/>
                </a:cubicBezTo>
                <a:cubicBezTo>
                  <a:pt x="3755837" y="169480"/>
                  <a:pt x="3577225" y="169480"/>
                  <a:pt x="3463562" y="277946"/>
                </a:cubicBezTo>
                <a:cubicBezTo>
                  <a:pt x="3463562" y="277946"/>
                  <a:pt x="3463562" y="277946"/>
                  <a:pt x="3073862" y="673851"/>
                </a:cubicBezTo>
                <a:cubicBezTo>
                  <a:pt x="3073862" y="673851"/>
                  <a:pt x="3073862" y="673851"/>
                  <a:pt x="3069465" y="673851"/>
                </a:cubicBezTo>
                <a:lnTo>
                  <a:pt x="3068473" y="673851"/>
                </a:lnTo>
                <a:lnTo>
                  <a:pt x="3022475" y="719918"/>
                </a:lnTo>
                <a:cubicBezTo>
                  <a:pt x="2948078" y="794428"/>
                  <a:pt x="2856512" y="886131"/>
                  <a:pt x="2743816" y="998997"/>
                </a:cubicBezTo>
                <a:cubicBezTo>
                  <a:pt x="2651764" y="1096611"/>
                  <a:pt x="2527222" y="1139995"/>
                  <a:pt x="2402681" y="1139995"/>
                </a:cubicBezTo>
                <a:cubicBezTo>
                  <a:pt x="2278140" y="1139995"/>
                  <a:pt x="2153599" y="1096611"/>
                  <a:pt x="2061547" y="998997"/>
                </a:cubicBezTo>
                <a:cubicBezTo>
                  <a:pt x="2061547" y="998997"/>
                  <a:pt x="2061547" y="998997"/>
                  <a:pt x="1460500" y="397045"/>
                </a:cubicBezTo>
                <a:lnTo>
                  <a:pt x="1464581" y="397045"/>
                </a:lnTo>
                <a:lnTo>
                  <a:pt x="1415958" y="347636"/>
                </a:lnTo>
                <a:cubicBezTo>
                  <a:pt x="1394556" y="325888"/>
                  <a:pt x="1371728" y="302690"/>
                  <a:pt x="1347378" y="277946"/>
                </a:cubicBezTo>
                <a:cubicBezTo>
                  <a:pt x="1233743" y="169480"/>
                  <a:pt x="1049764" y="169480"/>
                  <a:pt x="941541" y="277946"/>
                </a:cubicBezTo>
                <a:cubicBezTo>
                  <a:pt x="941541" y="277946"/>
                  <a:pt x="941541" y="277946"/>
                  <a:pt x="281380" y="939594"/>
                </a:cubicBezTo>
                <a:cubicBezTo>
                  <a:pt x="227268" y="993828"/>
                  <a:pt x="200213" y="1064331"/>
                  <a:pt x="200213" y="1140258"/>
                </a:cubicBezTo>
                <a:cubicBezTo>
                  <a:pt x="200213" y="1221608"/>
                  <a:pt x="227268" y="1292112"/>
                  <a:pt x="281380" y="1346345"/>
                </a:cubicBezTo>
                <a:cubicBezTo>
                  <a:pt x="281380" y="1346345"/>
                  <a:pt x="281380" y="1346345"/>
                  <a:pt x="941541" y="2007993"/>
                </a:cubicBezTo>
                <a:cubicBezTo>
                  <a:pt x="995652" y="2062226"/>
                  <a:pt x="1071409" y="2089343"/>
                  <a:pt x="1141754" y="2089343"/>
                </a:cubicBezTo>
                <a:cubicBezTo>
                  <a:pt x="1141754" y="2089343"/>
                  <a:pt x="1141754" y="2089343"/>
                  <a:pt x="1141754" y="2284583"/>
                </a:cubicBezTo>
                <a:cubicBezTo>
                  <a:pt x="1017297" y="2284583"/>
                  <a:pt x="898252" y="2241196"/>
                  <a:pt x="800851" y="2143576"/>
                </a:cubicBezTo>
                <a:cubicBezTo>
                  <a:pt x="800851" y="2143576"/>
                  <a:pt x="800851" y="2143576"/>
                  <a:pt x="140690" y="1481929"/>
                </a:cubicBezTo>
                <a:cubicBezTo>
                  <a:pt x="54111" y="1395155"/>
                  <a:pt x="0" y="1270418"/>
                  <a:pt x="0" y="1140258"/>
                </a:cubicBezTo>
                <a:cubicBezTo>
                  <a:pt x="0" y="1015521"/>
                  <a:pt x="54111" y="890784"/>
                  <a:pt x="140690" y="798587"/>
                </a:cubicBezTo>
                <a:cubicBezTo>
                  <a:pt x="140690" y="798587"/>
                  <a:pt x="140690" y="798587"/>
                  <a:pt x="800851" y="142363"/>
                </a:cubicBezTo>
                <a:cubicBezTo>
                  <a:pt x="895546" y="47454"/>
                  <a:pt x="1018650" y="0"/>
                  <a:pt x="1141754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6" name="Oval 38"/>
          <p:cNvSpPr/>
          <p:nvPr/>
        </p:nvSpPr>
        <p:spPr>
          <a:xfrm>
            <a:off x="4856611" y="2017738"/>
            <a:ext cx="1144772" cy="1144770"/>
          </a:xfrm>
          <a:prstGeom prst="ellipse">
            <a:avLst/>
          </a:prstGeom>
          <a:solidFill>
            <a:srgbClr val="768EA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局限</a:t>
            </a:r>
          </a:p>
        </p:txBody>
      </p:sp>
      <p:sp>
        <p:nvSpPr>
          <p:cNvPr id="9" name="Oval 41"/>
          <p:cNvSpPr/>
          <p:nvPr/>
        </p:nvSpPr>
        <p:spPr>
          <a:xfrm>
            <a:off x="3059832" y="1965700"/>
            <a:ext cx="1227559" cy="1227557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优势</a:t>
            </a:r>
          </a:p>
        </p:txBody>
      </p:sp>
      <p:sp>
        <p:nvSpPr>
          <p:cNvPr id="22" name="TextBox 9"/>
          <p:cNvSpPr txBox="1"/>
          <p:nvPr/>
        </p:nvSpPr>
        <p:spPr>
          <a:xfrm>
            <a:off x="777273" y="1082267"/>
            <a:ext cx="2591537" cy="1290344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对模糊、破损、低分辨率照片的修复效果显著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,</a:t>
            </a:r>
            <a:r>
              <a:rPr lang="zh-CN" altLang="zh-CN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尤其是人脸区域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3.2 </a:t>
            </a:r>
            <a:r>
              <a:rPr lang="zh-CN" altLang="en-GB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效果评估指标</a:t>
            </a:r>
          </a:p>
        </p:txBody>
      </p:sp>
      <p:sp>
        <p:nvSpPr>
          <p:cNvPr id="2" name="TextBox 9"/>
          <p:cNvSpPr txBox="1"/>
          <p:nvPr/>
        </p:nvSpPr>
        <p:spPr>
          <a:xfrm>
            <a:off x="5796136" y="2919872"/>
            <a:ext cx="2591537" cy="1290344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zh-CN" sz="18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在部分场景下，存在生成虚构特征的风险，影响图像内容的真实性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6103416" y="1082267"/>
            <a:ext cx="2591537" cy="1290344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18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非人脸区域（如背景纹理）修复依赖与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Real-ESRGAN</a:t>
            </a:r>
            <a:r>
              <a:rPr lang="zh-CN" altLang="zh-CN" sz="18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的联合框架，独立处理能力有限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749216" y="2872534"/>
            <a:ext cx="2591537" cy="1290344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1800" dirty="0">
                <a:solidFill>
                  <a:schemeClr val="bg2">
                    <a:lumMod val="2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charset="0"/>
              </a:rPr>
              <a:t>处理效率高，多数修复任务可以在几秒钟时间内完成。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第四部分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实操流程与使用技巧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33632" y="2406242"/>
            <a:ext cx="1150937" cy="641349"/>
            <a:chOff x="533632" y="2406242"/>
            <a:chExt cx="1150937" cy="641349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533632" y="2406242"/>
              <a:ext cx="1150937" cy="641349"/>
            </a:xfrm>
            <a:custGeom>
              <a:avLst/>
              <a:gdLst>
                <a:gd name="T0" fmla="*/ 0 w 725"/>
                <a:gd name="T1" fmla="*/ 0 h 404"/>
                <a:gd name="T2" fmla="*/ 0 w 725"/>
                <a:gd name="T3" fmla="*/ 404 h 404"/>
                <a:gd name="T4" fmla="*/ 725 w 725"/>
                <a:gd name="T5" fmla="*/ 404 h 404"/>
                <a:gd name="T6" fmla="*/ 324 w 725"/>
                <a:gd name="T7" fmla="*/ 0 h 404"/>
                <a:gd name="T8" fmla="*/ 0 w 725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404">
                  <a:moveTo>
                    <a:pt x="0" y="0"/>
                  </a:moveTo>
                  <a:lnTo>
                    <a:pt x="0" y="404"/>
                  </a:lnTo>
                  <a:lnTo>
                    <a:pt x="725" y="404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8EA9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734449" y="2569754"/>
              <a:ext cx="342652" cy="3400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22" y="1"/>
                </a:cxn>
                <a:cxn ang="0">
                  <a:pos x="0" y="28"/>
                </a:cxn>
                <a:cxn ang="0">
                  <a:pos x="22" y="55"/>
                </a:cxn>
                <a:cxn ang="0">
                  <a:pos x="33" y="55"/>
                </a:cxn>
                <a:cxn ang="0">
                  <a:pos x="56" y="28"/>
                </a:cxn>
                <a:cxn ang="0">
                  <a:pos x="20" y="7"/>
                </a:cxn>
                <a:cxn ang="0">
                  <a:pos x="10" y="14"/>
                </a:cxn>
                <a:cxn ang="0">
                  <a:pos x="7" y="19"/>
                </a:cxn>
                <a:cxn ang="0">
                  <a:pos x="11" y="25"/>
                </a:cxn>
                <a:cxn ang="0">
                  <a:pos x="7" y="19"/>
                </a:cxn>
                <a:cxn ang="0">
                  <a:pos x="5" y="30"/>
                </a:cxn>
                <a:cxn ang="0">
                  <a:pos x="12" y="36"/>
                </a:cxn>
                <a:cxn ang="0">
                  <a:pos x="9" y="41"/>
                </a:cxn>
                <a:cxn ang="0">
                  <a:pos x="20" y="49"/>
                </a:cxn>
                <a:cxn ang="0">
                  <a:pos x="25" y="46"/>
                </a:cxn>
                <a:cxn ang="0">
                  <a:pos x="25" y="41"/>
                </a:cxn>
                <a:cxn ang="0">
                  <a:pos x="25" y="36"/>
                </a:cxn>
                <a:cxn ang="0">
                  <a:pos x="16" y="30"/>
                </a:cxn>
                <a:cxn ang="0">
                  <a:pos x="25" y="36"/>
                </a:cxn>
                <a:cxn ang="0">
                  <a:pos x="16" y="25"/>
                </a:cxn>
                <a:cxn ang="0">
                  <a:pos x="25" y="19"/>
                </a:cxn>
                <a:cxn ang="0">
                  <a:pos x="25" y="14"/>
                </a:cxn>
                <a:cxn ang="0">
                  <a:pos x="25" y="10"/>
                </a:cxn>
                <a:cxn ang="0">
                  <a:pos x="48" y="19"/>
                </a:cxn>
                <a:cxn ang="0">
                  <a:pos x="45" y="25"/>
                </a:cxn>
                <a:cxn ang="0">
                  <a:pos x="48" y="19"/>
                </a:cxn>
                <a:cxn ang="0">
                  <a:pos x="41" y="14"/>
                </a:cxn>
                <a:cxn ang="0">
                  <a:pos x="45" y="14"/>
                </a:cxn>
                <a:cxn ang="0">
                  <a:pos x="34" y="14"/>
                </a:cxn>
                <a:cxn ang="0">
                  <a:pos x="30" y="10"/>
                </a:cxn>
                <a:cxn ang="0">
                  <a:pos x="38" y="19"/>
                </a:cxn>
                <a:cxn ang="0">
                  <a:pos x="30" y="25"/>
                </a:cxn>
                <a:cxn ang="0">
                  <a:pos x="30" y="30"/>
                </a:cxn>
                <a:cxn ang="0">
                  <a:pos x="38" y="36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0" y="46"/>
                </a:cxn>
                <a:cxn ang="0">
                  <a:pos x="41" y="41"/>
                </a:cxn>
                <a:cxn ang="0">
                  <a:pos x="35" y="49"/>
                </a:cxn>
                <a:cxn ang="0">
                  <a:pos x="45" y="30"/>
                </a:cxn>
                <a:cxn ang="0">
                  <a:pos x="49" y="36"/>
                </a:cxn>
              </a:cxnLst>
              <a:rect l="0" t="0" r="r" b="b"/>
              <a:pathLst>
                <a:path w="56" h="56">
                  <a:moveTo>
                    <a:pt x="46" y="7"/>
                  </a:moveTo>
                  <a:cubicBezTo>
                    <a:pt x="42" y="4"/>
                    <a:pt x="38" y="1"/>
                    <a:pt x="33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7" y="1"/>
                    <a:pt x="13" y="4"/>
                    <a:pt x="10" y="7"/>
                  </a:cubicBezTo>
                  <a:cubicBezTo>
                    <a:pt x="3" y="12"/>
                    <a:pt x="0" y="19"/>
                    <a:pt x="0" y="28"/>
                  </a:cubicBezTo>
                  <a:cubicBezTo>
                    <a:pt x="0" y="37"/>
                    <a:pt x="3" y="44"/>
                    <a:pt x="10" y="49"/>
                  </a:cubicBezTo>
                  <a:cubicBezTo>
                    <a:pt x="13" y="52"/>
                    <a:pt x="17" y="55"/>
                    <a:pt x="22" y="55"/>
                  </a:cubicBezTo>
                  <a:cubicBezTo>
                    <a:pt x="24" y="56"/>
                    <a:pt x="26" y="56"/>
                    <a:pt x="28" y="56"/>
                  </a:cubicBezTo>
                  <a:cubicBezTo>
                    <a:pt x="30" y="56"/>
                    <a:pt x="31" y="56"/>
                    <a:pt x="33" y="55"/>
                  </a:cubicBezTo>
                  <a:cubicBezTo>
                    <a:pt x="38" y="55"/>
                    <a:pt x="42" y="52"/>
                    <a:pt x="46" y="49"/>
                  </a:cubicBezTo>
                  <a:cubicBezTo>
                    <a:pt x="52" y="44"/>
                    <a:pt x="56" y="37"/>
                    <a:pt x="56" y="28"/>
                  </a:cubicBezTo>
                  <a:cubicBezTo>
                    <a:pt x="56" y="19"/>
                    <a:pt x="52" y="12"/>
                    <a:pt x="46" y="7"/>
                  </a:cubicBezTo>
                  <a:close/>
                  <a:moveTo>
                    <a:pt x="20" y="7"/>
                  </a:moveTo>
                  <a:cubicBezTo>
                    <a:pt x="18" y="9"/>
                    <a:pt x="16" y="11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8"/>
                    <a:pt x="20" y="7"/>
                  </a:cubicBezTo>
                  <a:close/>
                  <a:moveTo>
                    <a:pt x="7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1" y="21"/>
                    <a:pt x="11" y="23"/>
                    <a:pt x="11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3"/>
                    <a:pt x="6" y="21"/>
                    <a:pt x="7" y="19"/>
                  </a:cubicBezTo>
                  <a:close/>
                  <a:moveTo>
                    <a:pt x="6" y="36"/>
                  </a:moveTo>
                  <a:cubicBezTo>
                    <a:pt x="6" y="34"/>
                    <a:pt x="5" y="32"/>
                    <a:pt x="5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2" y="36"/>
                  </a:cubicBezTo>
                  <a:lnTo>
                    <a:pt x="6" y="36"/>
                  </a:lnTo>
                  <a:close/>
                  <a:moveTo>
                    <a:pt x="9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6" y="44"/>
                    <a:pt x="18" y="47"/>
                    <a:pt x="20" y="49"/>
                  </a:cubicBezTo>
                  <a:cubicBezTo>
                    <a:pt x="16" y="48"/>
                    <a:pt x="12" y="45"/>
                    <a:pt x="9" y="41"/>
                  </a:cubicBezTo>
                  <a:close/>
                  <a:moveTo>
                    <a:pt x="25" y="46"/>
                  </a:moveTo>
                  <a:cubicBezTo>
                    <a:pt x="23" y="45"/>
                    <a:pt x="22" y="43"/>
                    <a:pt x="20" y="41"/>
                  </a:cubicBezTo>
                  <a:cubicBezTo>
                    <a:pt x="25" y="41"/>
                    <a:pt x="25" y="41"/>
                    <a:pt x="25" y="41"/>
                  </a:cubicBezTo>
                  <a:lnTo>
                    <a:pt x="25" y="46"/>
                  </a:lnTo>
                  <a:close/>
                  <a:moveTo>
                    <a:pt x="25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7" y="34"/>
                    <a:pt x="16" y="32"/>
                    <a:pt x="16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36"/>
                  </a:lnTo>
                  <a:close/>
                  <a:moveTo>
                    <a:pt x="25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3"/>
                    <a:pt x="17" y="21"/>
                    <a:pt x="18" y="19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5" y="25"/>
                  </a:lnTo>
                  <a:close/>
                  <a:moveTo>
                    <a:pt x="25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2" y="12"/>
                    <a:pt x="23" y="11"/>
                    <a:pt x="25" y="10"/>
                  </a:cubicBezTo>
                  <a:lnTo>
                    <a:pt x="25" y="14"/>
                  </a:lnTo>
                  <a:close/>
                  <a:moveTo>
                    <a:pt x="48" y="19"/>
                  </a:moveTo>
                  <a:cubicBezTo>
                    <a:pt x="49" y="21"/>
                    <a:pt x="50" y="23"/>
                    <a:pt x="50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3"/>
                    <a:pt x="44" y="21"/>
                    <a:pt x="43" y="19"/>
                  </a:cubicBezTo>
                  <a:lnTo>
                    <a:pt x="48" y="19"/>
                  </a:lnTo>
                  <a:close/>
                  <a:moveTo>
                    <a:pt x="45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39" y="11"/>
                    <a:pt x="37" y="9"/>
                    <a:pt x="35" y="7"/>
                  </a:cubicBezTo>
                  <a:cubicBezTo>
                    <a:pt x="39" y="8"/>
                    <a:pt x="42" y="11"/>
                    <a:pt x="45" y="14"/>
                  </a:cubicBezTo>
                  <a:close/>
                  <a:moveTo>
                    <a:pt x="30" y="10"/>
                  </a:moveTo>
                  <a:cubicBezTo>
                    <a:pt x="32" y="11"/>
                    <a:pt x="33" y="12"/>
                    <a:pt x="34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0"/>
                  </a:lnTo>
                  <a:close/>
                  <a:moveTo>
                    <a:pt x="30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21"/>
                    <a:pt x="39" y="23"/>
                    <a:pt x="39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9"/>
                  </a:lnTo>
                  <a:close/>
                  <a:moveTo>
                    <a:pt x="30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2"/>
                    <a:pt x="39" y="34"/>
                    <a:pt x="38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30"/>
                  </a:lnTo>
                  <a:close/>
                  <a:moveTo>
                    <a:pt x="30" y="46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3"/>
                    <a:pt x="32" y="45"/>
                    <a:pt x="30" y="46"/>
                  </a:cubicBezTo>
                  <a:close/>
                  <a:moveTo>
                    <a:pt x="35" y="49"/>
                  </a:moveTo>
                  <a:cubicBezTo>
                    <a:pt x="38" y="47"/>
                    <a:pt x="40" y="44"/>
                    <a:pt x="41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45"/>
                    <a:pt x="39" y="48"/>
                    <a:pt x="35" y="49"/>
                  </a:cubicBezTo>
                  <a:close/>
                  <a:moveTo>
                    <a:pt x="44" y="36"/>
                  </a:moveTo>
                  <a:cubicBezTo>
                    <a:pt x="44" y="34"/>
                    <a:pt x="44" y="32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9" y="34"/>
                    <a:pt x="49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6" name="Freeform: Shape 5"/>
          <p:cNvSpPr/>
          <p:nvPr/>
        </p:nvSpPr>
        <p:spPr bwMode="auto">
          <a:xfrm>
            <a:off x="1552305" y="2406241"/>
            <a:ext cx="1274763" cy="641349"/>
          </a:xfrm>
          <a:custGeom>
            <a:avLst/>
            <a:gdLst>
              <a:gd name="T0" fmla="*/ 663 w 803"/>
              <a:gd name="T1" fmla="*/ 0 h 404"/>
              <a:gd name="T2" fmla="*/ 401 w 803"/>
              <a:gd name="T3" fmla="*/ 262 h 404"/>
              <a:gd name="T4" fmla="*/ 141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3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3" y="0"/>
                </a:moveTo>
                <a:lnTo>
                  <a:pt x="401" y="262"/>
                </a:lnTo>
                <a:lnTo>
                  <a:pt x="141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3" y="0"/>
                </a:lnTo>
                <a:close/>
              </a:path>
            </a:pathLst>
          </a:custGeom>
          <a:solidFill>
            <a:srgbClr val="768EA9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solidFill>
                <a:srgbClr val="768EA9"/>
              </a:solidFill>
              <a:latin typeface="印品黑体" panose="000005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5497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rgbClr val="768EA9"/>
                </a:solidFill>
                <a:latin typeface="印品黑体" panose="00000500000000000000" pitchFamily="2" charset="-122"/>
              </a:rPr>
              <a:t>01</a:t>
            </a:r>
          </a:p>
        </p:txBody>
      </p:sp>
      <p:sp>
        <p:nvSpPr>
          <p:cNvPr id="8" name="Freeform: Shape 8"/>
          <p:cNvSpPr/>
          <p:nvPr/>
        </p:nvSpPr>
        <p:spPr bwMode="auto">
          <a:xfrm>
            <a:off x="3837301" y="2406241"/>
            <a:ext cx="1274763" cy="641349"/>
          </a:xfrm>
          <a:custGeom>
            <a:avLst/>
            <a:gdLst>
              <a:gd name="T0" fmla="*/ 662 w 803"/>
              <a:gd name="T1" fmla="*/ 0 h 404"/>
              <a:gd name="T2" fmla="*/ 401 w 803"/>
              <a:gd name="T3" fmla="*/ 262 h 404"/>
              <a:gd name="T4" fmla="*/ 140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2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2" y="0"/>
                </a:moveTo>
                <a:lnTo>
                  <a:pt x="401" y="262"/>
                </a:lnTo>
                <a:lnTo>
                  <a:pt x="140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2439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chemeClr val="accent3"/>
                </a:solidFill>
                <a:latin typeface="印品黑体" panose="00000500000000000000" pitchFamily="2" charset="-122"/>
              </a:rPr>
              <a:t>03</a:t>
            </a:r>
          </a:p>
        </p:txBody>
      </p:sp>
      <p:sp>
        <p:nvSpPr>
          <p:cNvPr id="10" name="Freeform: Shape 11"/>
          <p:cNvSpPr/>
          <p:nvPr/>
        </p:nvSpPr>
        <p:spPr bwMode="auto">
          <a:xfrm>
            <a:off x="6122298" y="2406241"/>
            <a:ext cx="1274763" cy="641349"/>
          </a:xfrm>
          <a:custGeom>
            <a:avLst/>
            <a:gdLst>
              <a:gd name="T0" fmla="*/ 662 w 803"/>
              <a:gd name="T1" fmla="*/ 0 h 404"/>
              <a:gd name="T2" fmla="*/ 401 w 803"/>
              <a:gd name="T3" fmla="*/ 262 h 404"/>
              <a:gd name="T4" fmla="*/ 140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2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2" y="0"/>
                </a:moveTo>
                <a:lnTo>
                  <a:pt x="401" y="262"/>
                </a:lnTo>
                <a:lnTo>
                  <a:pt x="140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6511828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chemeClr val="accent5"/>
                </a:solidFill>
                <a:latin typeface="印品黑体" panose="00000500000000000000" pitchFamily="2" charset="-122"/>
              </a:rPr>
              <a:t>05</a:t>
            </a:r>
          </a:p>
        </p:txBody>
      </p:sp>
      <p:cxnSp>
        <p:nvCxnSpPr>
          <p:cNvPr id="12" name="Straight Connector 7"/>
          <p:cNvCxnSpPr/>
          <p:nvPr/>
        </p:nvCxnSpPr>
        <p:spPr>
          <a:xfrm flipV="1">
            <a:off x="2167674" y="1788663"/>
            <a:ext cx="0" cy="422023"/>
          </a:xfrm>
          <a:prstGeom prst="line">
            <a:avLst/>
          </a:prstGeom>
          <a:ln w="0">
            <a:solidFill>
              <a:srgbClr val="768EA9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/>
        </p:nvCxnSpPr>
        <p:spPr>
          <a:xfrm flipV="1">
            <a:off x="4454616" y="1788663"/>
            <a:ext cx="0" cy="422023"/>
          </a:xfrm>
          <a:prstGeom prst="line">
            <a:avLst/>
          </a:prstGeom>
          <a:ln w="0">
            <a:solidFill>
              <a:schemeClr val="accent3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734005" y="1788663"/>
            <a:ext cx="0" cy="422023"/>
          </a:xfrm>
          <a:prstGeom prst="line">
            <a:avLst/>
          </a:prstGeom>
          <a:ln w="0">
            <a:solidFill>
              <a:schemeClr val="accent5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 bwMode="auto">
          <a:xfrm>
            <a:off x="2694803" y="2406242"/>
            <a:ext cx="1274763" cy="641349"/>
          </a:xfrm>
          <a:custGeom>
            <a:avLst/>
            <a:gdLst>
              <a:gd name="T0" fmla="*/ 141 w 803"/>
              <a:gd name="T1" fmla="*/ 404 h 404"/>
              <a:gd name="T2" fmla="*/ 402 w 803"/>
              <a:gd name="T3" fmla="*/ 141 h 404"/>
              <a:gd name="T4" fmla="*/ 663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1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1" y="404"/>
                </a:moveTo>
                <a:lnTo>
                  <a:pt x="402" y="141"/>
                </a:lnTo>
                <a:lnTo>
                  <a:pt x="663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1" y="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007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chemeClr val="accent2"/>
                </a:solidFill>
                <a:latin typeface="印品黑体" panose="00000500000000000000" pitchFamily="2" charset="-122"/>
              </a:rPr>
              <a:t>02</a:t>
            </a:r>
          </a:p>
        </p:txBody>
      </p:sp>
      <p:sp>
        <p:nvSpPr>
          <p:cNvPr id="17" name="Freeform: Shape 17"/>
          <p:cNvSpPr/>
          <p:nvPr/>
        </p:nvSpPr>
        <p:spPr bwMode="auto">
          <a:xfrm>
            <a:off x="4979800" y="2406242"/>
            <a:ext cx="1274763" cy="641349"/>
          </a:xfrm>
          <a:custGeom>
            <a:avLst/>
            <a:gdLst>
              <a:gd name="T0" fmla="*/ 140 w 803"/>
              <a:gd name="T1" fmla="*/ 404 h 404"/>
              <a:gd name="T2" fmla="*/ 402 w 803"/>
              <a:gd name="T3" fmla="*/ 141 h 404"/>
              <a:gd name="T4" fmla="*/ 662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0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0" y="404"/>
                </a:moveTo>
                <a:lnTo>
                  <a:pt x="402" y="141"/>
                </a:lnTo>
                <a:lnTo>
                  <a:pt x="662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0" y="4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7142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chemeClr val="accent4"/>
                </a:solidFill>
                <a:latin typeface="印品黑体" panose="00000500000000000000" pitchFamily="2" charset="-122"/>
              </a:rPr>
              <a:t>04</a:t>
            </a:r>
          </a:p>
        </p:txBody>
      </p:sp>
      <p:cxnSp>
        <p:nvCxnSpPr>
          <p:cNvPr id="19" name="Straight Connector 16"/>
          <p:cNvCxnSpPr/>
          <p:nvPr/>
        </p:nvCxnSpPr>
        <p:spPr>
          <a:xfrm flipV="1">
            <a:off x="3334379" y="3269644"/>
            <a:ext cx="0" cy="407863"/>
          </a:xfrm>
          <a:prstGeom prst="line">
            <a:avLst/>
          </a:prstGeom>
          <a:ln w="0">
            <a:solidFill>
              <a:schemeClr val="accent2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25118" y="3269644"/>
            <a:ext cx="0" cy="407863"/>
          </a:xfrm>
          <a:prstGeom prst="line">
            <a:avLst/>
          </a:prstGeom>
          <a:ln w="0">
            <a:solidFill>
              <a:schemeClr val="accent4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/>
        </p:nvSpPr>
        <p:spPr bwMode="auto">
          <a:xfrm>
            <a:off x="7264797" y="2406242"/>
            <a:ext cx="1339851" cy="641349"/>
          </a:xfrm>
          <a:custGeom>
            <a:avLst/>
            <a:gdLst>
              <a:gd name="T0" fmla="*/ 643 w 844"/>
              <a:gd name="T1" fmla="*/ 0 h 404"/>
              <a:gd name="T2" fmla="*/ 517 w 844"/>
              <a:gd name="T3" fmla="*/ 0 h 404"/>
              <a:gd name="T4" fmla="*/ 402 w 844"/>
              <a:gd name="T5" fmla="*/ 0 h 404"/>
              <a:gd name="T6" fmla="*/ 402 w 844"/>
              <a:gd name="T7" fmla="*/ 0 h 404"/>
              <a:gd name="T8" fmla="*/ 402 w 844"/>
              <a:gd name="T9" fmla="*/ 0 h 404"/>
              <a:gd name="T10" fmla="*/ 0 w 844"/>
              <a:gd name="T11" fmla="*/ 404 h 404"/>
              <a:gd name="T12" fmla="*/ 402 w 844"/>
              <a:gd name="T13" fmla="*/ 404 h 404"/>
              <a:gd name="T14" fmla="*/ 517 w 844"/>
              <a:gd name="T15" fmla="*/ 404 h 404"/>
              <a:gd name="T16" fmla="*/ 643 w 844"/>
              <a:gd name="T17" fmla="*/ 404 h 404"/>
              <a:gd name="T18" fmla="*/ 844 w 844"/>
              <a:gd name="T19" fmla="*/ 202 h 404"/>
              <a:gd name="T20" fmla="*/ 844 w 844"/>
              <a:gd name="T21" fmla="*/ 202 h 404"/>
              <a:gd name="T22" fmla="*/ 844 w 844"/>
              <a:gd name="T23" fmla="*/ 202 h 404"/>
              <a:gd name="T24" fmla="*/ 643 w 844"/>
              <a:gd name="T25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4" h="404">
                <a:moveTo>
                  <a:pt x="643" y="0"/>
                </a:moveTo>
                <a:lnTo>
                  <a:pt x="517" y="0"/>
                </a:lnTo>
                <a:lnTo>
                  <a:pt x="402" y="0"/>
                </a:lnTo>
                <a:lnTo>
                  <a:pt x="402" y="0"/>
                </a:lnTo>
                <a:lnTo>
                  <a:pt x="402" y="0"/>
                </a:lnTo>
                <a:lnTo>
                  <a:pt x="0" y="404"/>
                </a:lnTo>
                <a:lnTo>
                  <a:pt x="402" y="404"/>
                </a:lnTo>
                <a:lnTo>
                  <a:pt x="517" y="404"/>
                </a:lnTo>
                <a:lnTo>
                  <a:pt x="643" y="404"/>
                </a:lnTo>
                <a:lnTo>
                  <a:pt x="844" y="202"/>
                </a:lnTo>
                <a:lnTo>
                  <a:pt x="844" y="202"/>
                </a:lnTo>
                <a:lnTo>
                  <a:pt x="844" y="202"/>
                </a:lnTo>
                <a:lnTo>
                  <a:pt x="643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grpSp>
        <p:nvGrpSpPr>
          <p:cNvPr id="22" name="Group 28"/>
          <p:cNvGrpSpPr/>
          <p:nvPr/>
        </p:nvGrpSpPr>
        <p:grpSpPr>
          <a:xfrm>
            <a:off x="2234391" y="3677507"/>
            <a:ext cx="2337609" cy="950473"/>
            <a:chOff x="4403389" y="299433"/>
            <a:chExt cx="3873938" cy="1267297"/>
          </a:xfrm>
        </p:grpSpPr>
        <p:sp>
          <p:nvSpPr>
            <p:cNvPr id="35" name="TextBox 29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启动程序</a:t>
              </a: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4403389" y="701168"/>
              <a:ext cx="3873938" cy="865562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找到并双击文件夹中的 “一键启动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.bat” 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文件，稍等片刻程序会自动生成访问网址，在浏览器中输入网址后即可打开操作界面</a:t>
              </a:r>
            </a:p>
          </p:txBody>
        </p:sp>
      </p:grpSp>
      <p:grpSp>
        <p:nvGrpSpPr>
          <p:cNvPr id="23" name="Group 31"/>
          <p:cNvGrpSpPr/>
          <p:nvPr/>
        </p:nvGrpSpPr>
        <p:grpSpPr>
          <a:xfrm>
            <a:off x="4769228" y="3677507"/>
            <a:ext cx="2164267" cy="1054482"/>
            <a:chOff x="4694395" y="299433"/>
            <a:chExt cx="3586673" cy="1405977"/>
          </a:xfrm>
        </p:grpSpPr>
        <p:sp>
          <p:nvSpPr>
            <p:cNvPr id="33" name="TextBox 32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调整参数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94395" y="727587"/>
              <a:ext cx="3586673" cy="977823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选择 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GFPGAN 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模型版本（如以 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1.4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为例），用“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Rescaling factor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” 调整画面，最后点击 “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submit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”</a:t>
              </a:r>
            </a:p>
          </p:txBody>
        </p:sp>
      </p:grpSp>
      <p:grpSp>
        <p:nvGrpSpPr>
          <p:cNvPr id="24" name="Group 40"/>
          <p:cNvGrpSpPr/>
          <p:nvPr/>
        </p:nvGrpSpPr>
        <p:grpSpPr>
          <a:xfrm>
            <a:off x="1413780" y="680814"/>
            <a:ext cx="1616614" cy="839879"/>
            <a:chOff x="1985894" y="1267748"/>
            <a:chExt cx="2155484" cy="1119839"/>
          </a:xfrm>
        </p:grpSpPr>
        <p:sp>
          <p:nvSpPr>
            <p:cNvPr id="31" name="TextBox 35"/>
            <p:cNvSpPr txBox="1"/>
            <p:nvPr/>
          </p:nvSpPr>
          <p:spPr>
            <a:xfrm>
              <a:off x="2041904" y="1267748"/>
              <a:ext cx="2050965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准备工作</a:t>
              </a:r>
            </a:p>
          </p:txBody>
        </p:sp>
        <p:sp>
          <p:nvSpPr>
            <p:cNvPr id="32" name="TextBox 36"/>
            <p:cNvSpPr txBox="1"/>
            <p:nvPr/>
          </p:nvSpPr>
          <p:spPr>
            <a:xfrm>
              <a:off x="1985894" y="1715056"/>
              <a:ext cx="2155484" cy="672531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下载：文件夹路径和文件名称最好不含中文字符（例如</a:t>
              </a: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F:\AI</a:t>
              </a: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路径）</a:t>
              </a:r>
            </a:p>
          </p:txBody>
        </p:sp>
      </p:grpSp>
      <p:grpSp>
        <p:nvGrpSpPr>
          <p:cNvPr id="25" name="Group 41"/>
          <p:cNvGrpSpPr/>
          <p:nvPr/>
        </p:nvGrpSpPr>
        <p:grpSpPr>
          <a:xfrm>
            <a:off x="3266108" y="665258"/>
            <a:ext cx="2336023" cy="825513"/>
            <a:chOff x="4318575" y="1267748"/>
            <a:chExt cx="3114696" cy="1100684"/>
          </a:xfrm>
        </p:grpSpPr>
        <p:sp>
          <p:nvSpPr>
            <p:cNvPr id="29" name="TextBox 38"/>
            <p:cNvSpPr txBox="1"/>
            <p:nvPr/>
          </p:nvSpPr>
          <p:spPr>
            <a:xfrm>
              <a:off x="5099148" y="1267748"/>
              <a:ext cx="2050966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图片人脸修复增强操作</a:t>
              </a: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4318575" y="1695901"/>
              <a:ext cx="3114696" cy="672531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上传图片：将图片拖入左侧 “上传” 区域，或点击 “上传” 按钮选择文件后上传需要修复的图片</a:t>
              </a:r>
            </a:p>
          </p:txBody>
        </p:sp>
      </p:grpSp>
      <p:grpSp>
        <p:nvGrpSpPr>
          <p:cNvPr id="26" name="Group 42"/>
          <p:cNvGrpSpPr/>
          <p:nvPr/>
        </p:nvGrpSpPr>
        <p:grpSpPr>
          <a:xfrm>
            <a:off x="5977729" y="594030"/>
            <a:ext cx="1563899" cy="825513"/>
            <a:chOff x="5099148" y="1267748"/>
            <a:chExt cx="2085198" cy="1100684"/>
          </a:xfrm>
        </p:grpSpPr>
        <p:sp>
          <p:nvSpPr>
            <p:cNvPr id="27" name="TextBox 43"/>
            <p:cNvSpPr txBox="1"/>
            <p:nvPr/>
          </p:nvSpPr>
          <p:spPr>
            <a:xfrm>
              <a:off x="5099148" y="1267748"/>
              <a:ext cx="2050966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查看与保存结果</a:t>
              </a:r>
            </a:p>
          </p:txBody>
        </p:sp>
        <p:sp>
          <p:nvSpPr>
            <p:cNvPr id="28" name="TextBox 44"/>
            <p:cNvSpPr txBox="1"/>
            <p:nvPr/>
          </p:nvSpPr>
          <p:spPr>
            <a:xfrm>
              <a:off x="5133380" y="1695901"/>
              <a:ext cx="2050966" cy="672531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ea typeface="印品黑体" panose="00000500000000000000" pitchFamily="2" charset="-122"/>
                </a:rPr>
                <a:t>可以直接看到处理结果，点击右侧图片右上角的下载按钮，将结果保存到指定文件夹</a:t>
              </a: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4.1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使用方法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4.1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使用方法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7" y="583460"/>
            <a:ext cx="4388753" cy="3478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44" y="1744302"/>
            <a:ext cx="6055022" cy="323401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251520" y="3723878"/>
            <a:ext cx="792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067944" y="2931790"/>
            <a:ext cx="115212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32168" y="3723878"/>
            <a:ext cx="64807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20072" y="2901302"/>
            <a:ext cx="95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848" flipH="1" flipV="1">
            <a:off x="6176683" y="96344"/>
            <a:ext cx="5891698" cy="5183681"/>
          </a:xfrm>
          <a:prstGeom prst="rect">
            <a:avLst/>
          </a:prstGeom>
        </p:spPr>
      </p:pic>
      <p:sp>
        <p:nvSpPr>
          <p:cNvPr id="19" name="Rectangle 5"/>
          <p:cNvSpPr/>
          <p:nvPr/>
        </p:nvSpPr>
        <p:spPr bwMode="auto">
          <a:xfrm>
            <a:off x="4544699" y="0"/>
            <a:ext cx="54006" cy="5143500"/>
          </a:xfrm>
          <a:prstGeom prst="rect">
            <a:avLst/>
          </a:prstGeom>
          <a:solidFill>
            <a:srgbClr val="768EA9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20" name="Oval 1"/>
          <p:cNvSpPr/>
          <p:nvPr/>
        </p:nvSpPr>
        <p:spPr bwMode="auto">
          <a:xfrm>
            <a:off x="4330703" y="570318"/>
            <a:ext cx="481998" cy="481998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01</a:t>
            </a:r>
          </a:p>
        </p:txBody>
      </p:sp>
      <p:sp>
        <p:nvSpPr>
          <p:cNvPr id="21" name="Oval 2"/>
          <p:cNvSpPr/>
          <p:nvPr/>
        </p:nvSpPr>
        <p:spPr bwMode="auto">
          <a:xfrm>
            <a:off x="4330703" y="1268851"/>
            <a:ext cx="481998" cy="481965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02</a:t>
            </a:r>
          </a:p>
        </p:txBody>
      </p:sp>
      <p:sp>
        <p:nvSpPr>
          <p:cNvPr id="22" name="Oval 3"/>
          <p:cNvSpPr/>
          <p:nvPr/>
        </p:nvSpPr>
        <p:spPr bwMode="auto">
          <a:xfrm>
            <a:off x="4330703" y="1967351"/>
            <a:ext cx="481998" cy="481330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03</a:t>
            </a:r>
          </a:p>
        </p:txBody>
      </p:sp>
      <p:sp>
        <p:nvSpPr>
          <p:cNvPr id="23" name="Oval 4"/>
          <p:cNvSpPr/>
          <p:nvPr/>
        </p:nvSpPr>
        <p:spPr bwMode="auto">
          <a:xfrm>
            <a:off x="4330703" y="2665216"/>
            <a:ext cx="481998" cy="481965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04</a:t>
            </a:r>
          </a:p>
        </p:txBody>
      </p:sp>
      <p:sp>
        <p:nvSpPr>
          <p:cNvPr id="8" name="Rectangle 16"/>
          <p:cNvSpPr/>
          <p:nvPr/>
        </p:nvSpPr>
        <p:spPr>
          <a:xfrm>
            <a:off x="5274078" y="1995686"/>
            <a:ext cx="1458162" cy="692498"/>
          </a:xfrm>
          <a:prstGeom prst="rect">
            <a:avLst/>
          </a:prstGeom>
        </p:spPr>
        <p:txBody>
          <a:bodyPr wrap="square">
            <a:normAutofit fontScale="82500" lnSpcReduction="20000"/>
          </a:bodyPr>
          <a:lstStyle/>
          <a:p>
            <a:r>
              <a:rPr lang="zh-CN" altLang="en-US" sz="5400" b="1" spc="300" dirty="0">
                <a:solidFill>
                  <a:schemeClr val="tx2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目录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403945" y="2774109"/>
            <a:ext cx="2796413" cy="662305"/>
            <a:chOff x="1237575" y="3935236"/>
            <a:chExt cx="2796413" cy="662939"/>
          </a:xfrm>
        </p:grpSpPr>
        <p:sp>
          <p:nvSpPr>
            <p:cNvPr id="11" name="TextBox 14"/>
            <p:cNvSpPr txBox="1"/>
            <p:nvPr/>
          </p:nvSpPr>
          <p:spPr>
            <a:xfrm>
              <a:off x="1237575" y="3935236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实操流程与使用技巧</a:t>
              </a: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1237575" y="4221094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03945" y="1383459"/>
            <a:ext cx="2796413" cy="662305"/>
            <a:chOff x="1237575" y="1867023"/>
            <a:chExt cx="2796413" cy="662938"/>
          </a:xfrm>
        </p:grpSpPr>
        <p:sp>
          <p:nvSpPr>
            <p:cNvPr id="15" name="TextBox 21"/>
            <p:cNvSpPr txBox="1"/>
            <p:nvPr/>
          </p:nvSpPr>
          <p:spPr>
            <a:xfrm>
              <a:off x="1237575" y="1867023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indent="457200"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技术原理与模型架构</a:t>
              </a: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1237575" y="2152880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03945" y="687501"/>
            <a:ext cx="2796413" cy="662938"/>
            <a:chOff x="1237575" y="832916"/>
            <a:chExt cx="2796413" cy="662938"/>
          </a:xfrm>
        </p:grpSpPr>
        <p:sp>
          <p:nvSpPr>
            <p:cNvPr id="17" name="TextBox 23"/>
            <p:cNvSpPr txBox="1"/>
            <p:nvPr/>
          </p:nvSpPr>
          <p:spPr>
            <a:xfrm>
              <a:off x="1237575" y="832916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研究背景与选题意义</a:t>
              </a: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1237575" y="1118773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5" name="Rectangle 8"/>
          <p:cNvSpPr/>
          <p:nvPr/>
        </p:nvSpPr>
        <p:spPr>
          <a:xfrm>
            <a:off x="5410979" y="2553681"/>
            <a:ext cx="1177245" cy="276999"/>
          </a:xfrm>
          <a:prstGeom prst="rect">
            <a:avLst/>
          </a:prstGeom>
        </p:spPr>
        <p:txBody>
          <a:bodyPr wrap="none">
            <a:normAutofit fontScale="80000" lnSpcReduction="20000"/>
          </a:bodyPr>
          <a:lstStyle/>
          <a:p>
            <a:r>
              <a:rPr lang="en-US" altLang="zh-CN" b="1" spc="300" dirty="0">
                <a:solidFill>
                  <a:schemeClr val="tx2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CONTENT</a:t>
            </a:r>
          </a:p>
        </p:txBody>
      </p:sp>
      <p:sp>
        <p:nvSpPr>
          <p:cNvPr id="3" name="Oval 1"/>
          <p:cNvSpPr/>
          <p:nvPr/>
        </p:nvSpPr>
        <p:spPr bwMode="auto">
          <a:xfrm>
            <a:off x="4330703" y="3363716"/>
            <a:ext cx="481998" cy="481965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05</a:t>
            </a:r>
          </a:p>
        </p:txBody>
      </p:sp>
      <p:sp>
        <p:nvSpPr>
          <p:cNvPr id="4" name="Oval 1"/>
          <p:cNvSpPr/>
          <p:nvPr/>
        </p:nvSpPr>
        <p:spPr bwMode="auto">
          <a:xfrm>
            <a:off x="4330703" y="4062216"/>
            <a:ext cx="481998" cy="481965"/>
          </a:xfrm>
          <a:prstGeom prst="ellipse">
            <a:avLst/>
          </a:prstGeom>
          <a:solidFill>
            <a:srgbClr val="768EA9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 fontScale="67500" lnSpcReduction="200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06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03945" y="2078784"/>
            <a:ext cx="2796413" cy="662305"/>
            <a:chOff x="1237575" y="1867023"/>
            <a:chExt cx="2796413" cy="662938"/>
          </a:xfrm>
        </p:grpSpPr>
        <p:sp>
          <p:nvSpPr>
            <p:cNvPr id="7" name="TextBox 21"/>
            <p:cNvSpPr txBox="1"/>
            <p:nvPr/>
          </p:nvSpPr>
          <p:spPr>
            <a:xfrm>
              <a:off x="1237575" y="1867023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indent="457200"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应用场景与效果演示</a:t>
              </a:r>
            </a:p>
          </p:txBody>
        </p:sp>
        <p:sp>
          <p:nvSpPr>
            <p:cNvPr id="9" name="TextBox 22"/>
            <p:cNvSpPr txBox="1"/>
            <p:nvPr/>
          </p:nvSpPr>
          <p:spPr>
            <a:xfrm>
              <a:off x="1237575" y="2152880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945" y="3469434"/>
            <a:ext cx="2796413" cy="662305"/>
            <a:chOff x="1237575" y="3935236"/>
            <a:chExt cx="2796413" cy="662939"/>
          </a:xfrm>
        </p:grpSpPr>
        <p:sp>
          <p:nvSpPr>
            <p:cNvPr id="25" name="TextBox 14"/>
            <p:cNvSpPr txBox="1"/>
            <p:nvPr/>
          </p:nvSpPr>
          <p:spPr>
            <a:xfrm>
              <a:off x="1237575" y="3935236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应用对比分析</a:t>
              </a: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1237575" y="4221094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03945" y="4164759"/>
            <a:ext cx="2796413" cy="662305"/>
            <a:chOff x="1237575" y="3935236"/>
            <a:chExt cx="2796413" cy="662939"/>
          </a:xfrm>
        </p:grpSpPr>
        <p:sp>
          <p:nvSpPr>
            <p:cNvPr id="32" name="TextBox 14"/>
            <p:cNvSpPr txBox="1"/>
            <p:nvPr/>
          </p:nvSpPr>
          <p:spPr>
            <a:xfrm>
              <a:off x="1237575" y="3935236"/>
              <a:ext cx="2796413" cy="28585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技术评估与未来展望</a:t>
              </a:r>
            </a:p>
          </p:txBody>
        </p:sp>
        <p:sp>
          <p:nvSpPr>
            <p:cNvPr id="33" name="TextBox 15"/>
            <p:cNvSpPr txBox="1"/>
            <p:nvPr/>
          </p:nvSpPr>
          <p:spPr>
            <a:xfrm>
              <a:off x="1237575" y="4221094"/>
              <a:ext cx="2796413" cy="377081"/>
            </a:xfrm>
            <a:prstGeom prst="rect">
              <a:avLst/>
            </a:prstGeom>
          </p:spPr>
          <p:txBody>
            <a:bodyPr vert="horz" wrap="square" lIns="0" tIns="9144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594979"/>
            <a:ext cx="8100392" cy="4496687"/>
          </a:xfrm>
          <a:prstGeom prst="rect">
            <a:avLst/>
          </a:prstGeom>
        </p:spPr>
      </p:pic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使用方法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32168" y="3075806"/>
            <a:ext cx="1914539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32168" y="3435845"/>
            <a:ext cx="1152128" cy="3524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44773" y="3086839"/>
            <a:ext cx="9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版本选择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95736" y="347358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重新缩放因子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（图像的分辨率）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2195736" y="2075261"/>
            <a:ext cx="1152128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47864" y="2211710"/>
            <a:ext cx="832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导入图片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3224090" y="3892133"/>
            <a:ext cx="751683" cy="2257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188046" y="414037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开始修复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第五部分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应用对比分析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5" y="200025"/>
            <a:ext cx="285496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5.1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同类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AI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工具对比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11505" y="771525"/>
          <a:ext cx="7657465" cy="42011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2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435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对比维度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/>
                        <a:t>GFPGAN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/>
                        <a:t>LiblibAI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技术核心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生成对抗网络（</a:t>
                      </a:r>
                      <a:r>
                        <a:rPr lang="en-US" altLang="zh-CN" sz="1400"/>
                        <a:t>GAN</a:t>
                      </a:r>
                      <a:r>
                        <a:rPr lang="zh-CN" sz="1400"/>
                        <a:t>）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通用图像修复算法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处理效果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人脸修复优势显著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通用性强，适合多类型图像整体修复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处理速度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高性能设备处理更快</a:t>
                      </a:r>
                      <a:r>
                        <a:rPr lang="zh-CN" altLang="en-US" sz="1400"/>
                        <a:t> 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复杂任务降速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易用性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本地部署需学习专业知识</a:t>
                      </a:r>
                      <a:r>
                        <a:rPr lang="zh-CN" altLang="en-US" sz="1400"/>
                        <a:t> 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打包版本降低普通用户门槛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在线平台，界面简洁，灵活性高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成本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开源免费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基础功能免费，高级功能需付费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/>
                        <a:t>典型应用场景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历史照片修复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司法图像增强等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社交媒体图片优化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电商产品图增强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400"/>
                        <a:t>日常多类型图像修复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5" y="200025"/>
            <a:ext cx="285496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5.2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与传统方式对比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7405" y="579755"/>
          <a:ext cx="7472680" cy="449897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8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对比维度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传统数字图像处理方法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GFPGAN</a:t>
                      </a:r>
                      <a:r>
                        <a:rPr lang="zh-CN" altLang="en-US" sz="1200"/>
                        <a:t>（基于深度学习）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核心处理方法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空域：灰度变换、滤波、形态学操作</a:t>
                      </a:r>
                      <a:r>
                        <a:rPr lang="zh-CN" altLang="en-US" sz="1200"/>
                        <a:t> 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频域：傅里叶变换、余弦变换</a:t>
                      </a:r>
                      <a:r>
                        <a:rPr lang="zh-CN" altLang="en-US" sz="1200"/>
                        <a:t> 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复原：逆滤波、维纳滤波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神经网络自动学习图像特征</a:t>
                      </a:r>
                      <a:r>
                        <a:rPr lang="zh-CN" altLang="en-US" sz="1200"/>
                        <a:t> 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智能生成缺失细节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处理效果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简单任务（去噪、调色）有效</a:t>
                      </a:r>
                      <a:r>
                        <a:rPr lang="zh-CN" altLang="en-US" sz="1200"/>
                        <a:t> 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复杂修复易模糊、失真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人脸修复优势显著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图像更逼真自然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处理速度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快（算法简单，适合实时场景）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较慢（深度模型计算量大）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易用性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依赖</a:t>
                      </a:r>
                      <a:r>
                        <a:rPr lang="en-US" altLang="zh-CN" sz="1200"/>
                        <a:t>PS/Matlab</a:t>
                      </a:r>
                      <a:r>
                        <a:rPr lang="zh-CN" altLang="en-US" sz="1200"/>
                        <a:t>等软件 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操作简单，门槛低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需深度学习知识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打包版本可一键启动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软件收费（如</a:t>
                      </a:r>
                      <a:r>
                        <a:rPr lang="en-US" altLang="zh-CN" sz="1200"/>
                        <a:t>PS/Matlab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使用免费（开源）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需</a:t>
                      </a:r>
                      <a:r>
                        <a:rPr lang="en-US" altLang="zh-CN" sz="1200"/>
                        <a:t>Python</a:t>
                      </a:r>
                      <a:r>
                        <a:rPr lang="zh-CN" altLang="en-US" sz="1200"/>
                        <a:t>基础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典型应用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工业产品瑕疵检测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</a:pPr>
                      <a:r>
                        <a:rPr lang="zh-CN" sz="1200"/>
                        <a:t>新闻图片快速调色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老电影修复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Times New Roman" panose="02020603050405020304"/>
                        <a:buNone/>
                        <a:tabLst>
                          <a:tab pos="198120" algn="l"/>
                        </a:tabLst>
                      </a:pPr>
                      <a:r>
                        <a:rPr lang="zh-CN" sz="1200"/>
                        <a:t>人脸美化（修图</a:t>
                      </a:r>
                      <a:r>
                        <a:rPr lang="en-US" altLang="zh-CN" sz="1200"/>
                        <a:t>APP/</a:t>
                      </a:r>
                      <a:r>
                        <a:rPr lang="zh-CN" altLang="en-US" sz="1200"/>
                        <a:t>人像摄影） </a:t>
                      </a:r>
                    </a:p>
                    <a:p>
                      <a:pPr marL="0" indent="0" algn="l" defTabSz="91440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98120" algn="l"/>
                        </a:tabLst>
                      </a:pPr>
                      <a:r>
                        <a:rPr lang="zh-CN" altLang="en-US" sz="1200"/>
                        <a:t>文物图像修复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第六部分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技术评估与未来展望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6.1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技术价值与局限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50" y="623570"/>
            <a:ext cx="7186930" cy="37668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核心技术价值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ea typeface="印品黑体" panose="00000500000000000000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人脸修复细节丰富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：通过预训练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StyleGAN2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先验知识与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CS-SFT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层，可精准恢复瞳孔反光、皮肤纹理等高频细节，眼角皱纹修复准确率达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91.3%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，远超传统方法的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68.5%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处理效率优势显著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：依托深度学习端到端架构，单张图像修复耗时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&lt; 5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秒，较传统手动修复（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10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分钟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/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图）效率提升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120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倍以上。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开源生态完善成熟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GitHub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星标数超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18.5k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，提供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v1.2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至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v1.4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全版本预训练模型，普通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GPU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即可部署，技术落地门槛低。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6.1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技术价值与局限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50" y="623570"/>
            <a:ext cx="7186930" cy="37668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现存技术局限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ea typeface="印品黑体" panose="00000500000000000000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非人脸区域修复能力不足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：背景纹理修复需依赖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Real-ESRGAN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联合框架，独立处理复杂背景（如古建筑壁画、自然风景）时细节还原度较低。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虚构特征生成风险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：在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10%-15%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的极端场景下（如严重模糊的侧脸图像）模型可能基于训练数据生成原始图像中不存在的特征（如虚构的痣或发型），影响内容真实性。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复杂背景处理能力薄弱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：对于老照片中带纹理的墙纸、织物等复杂背景，修复后易出现模糊或伪影，难以达到人脸区域的高保真效果。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6.2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未来优化方向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3260" y="699770"/>
            <a:ext cx="7186930" cy="37668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◎在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技术性能优化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上，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需提升非人脸区域修复能力，优化背景处理算法以减少外部工具依赖；通过改进模型结构、建立特征验证机制，降低虚构特征生成风险，确保图像真实性；结合算法与硬件加速，提升处理速度以适配直播等实时场景。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​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应用场景拓展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方面，可将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技术从图像修复延伸至视频领域，实现动态人脸连续修复；针对文物、医学等专业场景进行定制化训练，提升特定领域应用效果。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​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◎为增强普适性，需提升模型泛化能力，使其能处理不同风格、质量图像，减少对特定数据依赖；探索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无监督或半监督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学习，降低标注数据需求，提高实际应用适应性。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6.3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未来展望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3260" y="699770"/>
            <a:ext cx="7186930" cy="37668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作为盲人脸修复技术领域的里程碑式成果，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凭借卓越的细节还原能力、高效的处理效率及亲民的使用成本，树立了行业新标杆。无论是破损老照片中模糊的五官，还是低清视频里缺失的面部细节，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总能以精准的算法还原真实质感，其技术优势在实际应用中得到充分验证。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​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展望未来，随着研发团队在算法核心能力上的深耕细作，以及应用场景与用户体验的不断拓展优化，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将释放更大价值。例如，在在数字文化遗产保护领域，它能让历史影像焕发新生；于影视修复行业，可助力经典影片以高清画质重登银幕。这些创新实践将有力推动图像修复技术朝着智能化、普惠化方向大步迈进，让尖端技术惠及更多领域与人群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835696" y="1851670"/>
            <a:ext cx="5141491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96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  <a:r>
              <a:rPr lang="zh-CN" altLang="en-US" sz="96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2730">
            <a:off x="-3697401" y="317644"/>
            <a:ext cx="5633012" cy="49560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848" flipH="1" flipV="1">
            <a:off x="6176683" y="96344"/>
            <a:ext cx="5891698" cy="518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第一部分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研究背景与选题意义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1.1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现实需求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9750" y="987425"/>
            <a:ext cx="718693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老照片修复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根据国家档案局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2024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年统计，我国现存超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2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亿张历史照片面临褪色、破损等问题，仅北京市档案馆每年就需处理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30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+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张待修复影像。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750" y="1967230"/>
            <a:ext cx="7186930" cy="1245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司法鉴识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：公安科技年报显示，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70%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的监控录像因光线、距离等因素导致人脸图像质量低于识别阈值（分辨率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&lt;33</a:t>
            </a:r>
            <a:r>
              <a:rPr lang="en-US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×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32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像素）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，2023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年全国因图像模糊导致的案件侦破延误占比达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34%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50" y="3315970"/>
            <a:ext cx="7186930" cy="1245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技术缺口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：传统插值算法（如双三次插值）处理后图像的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PSNR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值普遍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&lt;20dB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（峰值信噪比，衡量图像失真程度），细节丢失率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&gt; 60%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，尤其在面部纹理（如皱纹、痣）修复中表现显著。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1.2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技术痛点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395605" y="987330"/>
          <a:ext cx="8229600" cy="3608705"/>
        </p:xfrm>
        <a:graphic>
          <a:graphicData uri="http://schemas.openxmlformats.org/drawingml/2006/table">
            <a:tbl>
              <a:tblPr/>
              <a:tblGrid>
                <a:gridCol w="18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对比维度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传统图像处理方法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早期 </a:t>
                      </a:r>
                      <a:r>
                        <a:rPr lang="en-US" altLang="zh-CN" sz="1600" b="1"/>
                        <a:t>AI </a:t>
                      </a:r>
                      <a:r>
                        <a:rPr lang="zh-CN" altLang="en-US" sz="1600" b="1"/>
                        <a:t>修复模型（如原始 </a:t>
                      </a:r>
                      <a:r>
                        <a:rPr lang="en-US" altLang="zh-CN" sz="1600" b="1"/>
                        <a:t>GAN</a:t>
                      </a:r>
                      <a:r>
                        <a:rPr lang="zh-CN" altLang="en-US" sz="1600" b="1"/>
                        <a:t>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修复效率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单图手动处理耗时 </a:t>
                      </a:r>
                      <a:r>
                        <a:rPr lang="en-US" altLang="zh-CN" sz="1600"/>
                        <a:t>30 </a:t>
                      </a:r>
                      <a:r>
                        <a:rPr lang="zh-CN" altLang="en-US" sz="1600"/>
                        <a:t>分钟以上，依赖修图师经验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虽自动化但迭代训练需 </a:t>
                      </a:r>
                      <a:r>
                        <a:rPr lang="en-US" altLang="zh-CN" sz="1600"/>
                        <a:t>48 </a:t>
                      </a:r>
                      <a:r>
                        <a:rPr lang="zh-CN" altLang="en-US" sz="1600"/>
                        <a:t>小时 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（基于 </a:t>
                      </a:r>
                      <a:r>
                        <a:rPr lang="en-US" altLang="zh-CN" sz="1600"/>
                        <a:t>10 </a:t>
                      </a:r>
                      <a:r>
                        <a:rPr lang="zh-CN" altLang="en-US" sz="1600"/>
                        <a:t>万张数据集）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细节保留能力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中值滤波等方法导致边缘模糊（如眼角、鼻梁轮廓）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生成 “塑料脸”（如过度平滑的皮肤纹理）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身份一致性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无法恢复丢失的面部特征（如疤痕、发型细节）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40% </a:t>
                      </a:r>
                      <a:r>
                        <a:rPr lang="zh-CN" altLang="en-US" sz="1600"/>
                        <a:t>以上案例出现特征偏移（如瞳孔颜色改变）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/>
                        <a:t>泛化能力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仅适用于规则噪点去除，复杂破损（如撕裂、污渍）修复效果差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对低光照、运动模糊等场景适应性弱</a:t>
                      </a:r>
                    </a:p>
                  </a:txBody>
                  <a:tcPr marL="137160" marR="137160" marT="137160" marB="13716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1.3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选题价值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9750" y="771525"/>
            <a:ext cx="8000365" cy="161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学术价值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：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填补技术空白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ea typeface="印品黑体" panose="00000500000000000000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通过引入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StyleGAN2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预训练的面部先验知识，将传统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GAN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的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“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盲目生成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”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升级为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“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约束生成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”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，在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CVPR2022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论文中验证其身份一致性指标（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ID-SIM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）提升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27%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，突破早期模型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“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失真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”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瓶颈。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39750" y="2715895"/>
            <a:ext cx="8000365" cy="161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◎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工程价值：低成本落地优势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ea typeface="印品黑体" panose="00000500000000000000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开源生态完善：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GitHub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星标数超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18.5k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，提供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v1.2-v1.4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全版本预训练模型，普通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GPU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（如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RTX3060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）即可实现实时处理（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50ms /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图），对比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CodeFormer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需专业服务器的部署成本降低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60%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7109" flipH="1" flipV="1">
            <a:off x="-981702" y="3275418"/>
            <a:ext cx="3579602" cy="31494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70" y="1635760"/>
            <a:ext cx="6436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第二部分</a:t>
            </a:r>
            <a:endParaRPr lang="en-US" altLang="zh-CN" sz="2800" b="1" spc="300" dirty="0">
              <a:solidFill>
                <a:srgbClr val="768EA9"/>
              </a:solidFill>
              <a:ea typeface="印品黑体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768EA9"/>
                </a:solidFill>
                <a:ea typeface="印品黑体" panose="00000500000000000000" pitchFamily="2" charset="-122"/>
              </a:rPr>
              <a:t>技术原理与模型架构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815" y="-652711"/>
            <a:ext cx="6293514" cy="553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57885" y="200025"/>
            <a:ext cx="285496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2.1 GFPGAN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核心理念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6344" y="915566"/>
            <a:ext cx="7746568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GFPGAN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（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Generative Facial Prior Generative Adversarial Network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）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是腾讯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ARC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实验室于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2021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年提出的人脸图像修复与增强模型，其核心在于通过预训练的生成对抗网络（如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 StyleGAN2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）引入面部先验知识，结合通道分割空间特征变换（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CS-SFT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）层和多阶段损失函数，实现对低分辨率、模糊或受损人脸图像的高质量修复。</a:t>
            </a:r>
          </a:p>
          <a:p>
            <a:pPr indent="457200">
              <a:lnSpc>
                <a:spcPct val="150000"/>
              </a:lnSpc>
            </a:pPr>
            <a:endParaRPr lang="zh-CN" altLang="en-US" sz="1600" dirty="0">
              <a:solidFill>
                <a:schemeClr val="accent3">
                  <a:lumMod val="50000"/>
                </a:schemeClr>
              </a:solidFill>
              <a:ea typeface="印品黑体" panose="00000500000000000000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其工作流程为：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ea typeface="印品黑体" panose="00000500000000000000" pitchFamily="2" charset="-122"/>
              </a:rPr>
              <a:t>退化输入 → 编码器-解码器架构（退化移除与特征融合） → CS-SFT融合(StyleGAN2先验) → GAN对抗训练 →高清输出。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5"/>
          <p:cNvGrpSpPr/>
          <p:nvPr/>
        </p:nvGrpSpPr>
        <p:grpSpPr>
          <a:xfrm>
            <a:off x="827195" y="1114481"/>
            <a:ext cx="300869" cy="300870"/>
            <a:chOff x="0" y="0"/>
            <a:chExt cx="767929" cy="767929"/>
          </a:xfrm>
        </p:grpSpPr>
        <p:sp>
          <p:nvSpPr>
            <p:cNvPr id="97" name="Freeform: Shape 76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68EA9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  <p:sp>
          <p:nvSpPr>
            <p:cNvPr id="98" name="Freeform: Shape 77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8" name="Group 87"/>
          <p:cNvGrpSpPr/>
          <p:nvPr/>
        </p:nvGrpSpPr>
        <p:grpSpPr>
          <a:xfrm>
            <a:off x="827708" y="1131336"/>
            <a:ext cx="7115175" cy="1292860"/>
            <a:chOff x="6508473" y="3689211"/>
            <a:chExt cx="10927257" cy="1602435"/>
          </a:xfrm>
        </p:grpSpPr>
        <p:sp>
          <p:nvSpPr>
            <p:cNvPr id="89" name="Rectangle 88"/>
            <p:cNvSpPr/>
            <p:nvPr/>
          </p:nvSpPr>
          <p:spPr>
            <a:xfrm>
              <a:off x="7061418" y="3689211"/>
              <a:ext cx="3271100" cy="289523"/>
            </a:xfrm>
            <a:prstGeom prst="rect">
              <a:avLst/>
            </a:prstGeom>
          </p:spPr>
          <p:txBody>
            <a:bodyPr wrap="none" lIns="144000" tIns="0" rIns="144000" bIns="0" anchor="ctr">
              <a:noAutofit/>
            </a:bodyPr>
            <a:lstStyle/>
            <a:p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核心算法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08473" y="4120515"/>
              <a:ext cx="10927257" cy="1171131"/>
            </a:xfrm>
            <a:prstGeom prst="rect">
              <a:avLst/>
            </a:prstGeom>
          </p:spPr>
          <p:txBody>
            <a:bodyPr wrap="square" lIns="144000" tIns="0" rIns="144000" bIns="0" anchor="t">
              <a:noAutofit/>
            </a:bodyPr>
            <a:lstStyle/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◎预训练先验引导的特征融合算法</a:t>
              </a:r>
            </a:p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◎多尺度对抗训练算法</a:t>
              </a:r>
            </a:p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◎联合损失优化算法</a:t>
              </a:r>
            </a:p>
          </p:txBody>
        </p:sp>
      </p:grpSp>
      <p:sp>
        <p:nvSpPr>
          <p:cNvPr id="99" name="Title 1"/>
          <p:cNvSpPr txBox="1"/>
          <p:nvPr/>
        </p:nvSpPr>
        <p:spPr>
          <a:xfrm>
            <a:off x="857885" y="200025"/>
            <a:ext cx="294767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2.2 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核心算法与关键技术</a:t>
            </a:r>
          </a:p>
        </p:txBody>
      </p:sp>
      <p:grpSp>
        <p:nvGrpSpPr>
          <p:cNvPr id="3" name="Group 75"/>
          <p:cNvGrpSpPr/>
          <p:nvPr/>
        </p:nvGrpSpPr>
        <p:grpSpPr>
          <a:xfrm>
            <a:off x="898950" y="2587681"/>
            <a:ext cx="300869" cy="300870"/>
            <a:chOff x="0" y="0"/>
            <a:chExt cx="767929" cy="767929"/>
          </a:xfrm>
        </p:grpSpPr>
        <p:sp>
          <p:nvSpPr>
            <p:cNvPr id="5" name="Freeform: Shape 76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68EA9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  <p:sp>
          <p:nvSpPr>
            <p:cNvPr id="6" name="Freeform: Shape 77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12" name="Group 87"/>
          <p:cNvGrpSpPr/>
          <p:nvPr/>
        </p:nvGrpSpPr>
        <p:grpSpPr>
          <a:xfrm>
            <a:off x="915973" y="2571516"/>
            <a:ext cx="7256427" cy="1994535"/>
            <a:chOff x="6508473" y="3689211"/>
            <a:chExt cx="11144187" cy="2472124"/>
          </a:xfrm>
        </p:grpSpPr>
        <p:sp>
          <p:nvSpPr>
            <p:cNvPr id="13" name="Rectangle 88"/>
            <p:cNvSpPr/>
            <p:nvPr/>
          </p:nvSpPr>
          <p:spPr>
            <a:xfrm>
              <a:off x="7061418" y="3689211"/>
              <a:ext cx="3271100" cy="289523"/>
            </a:xfrm>
            <a:prstGeom prst="rect">
              <a:avLst/>
            </a:prstGeom>
          </p:spPr>
          <p:txBody>
            <a:bodyPr wrap="none" lIns="144000" tIns="0" rIns="144000" bIns="0" anchor="ctr">
              <a:noAutofit/>
            </a:bodyPr>
            <a:lstStyle/>
            <a:p>
              <a:r>
                <a:rPr lang="zh-CN" altLang="en-US" sz="1600" b="1" dirty="0">
                  <a:solidFill>
                    <a:srgbClr val="768EA9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关键技术特点</a:t>
              </a:r>
            </a:p>
          </p:txBody>
        </p:sp>
        <p:sp>
          <p:nvSpPr>
            <p:cNvPr id="14" name="Rectangle 89"/>
            <p:cNvSpPr/>
            <p:nvPr/>
          </p:nvSpPr>
          <p:spPr>
            <a:xfrm>
              <a:off x="6508473" y="4120514"/>
              <a:ext cx="11144187" cy="2040821"/>
            </a:xfrm>
            <a:prstGeom prst="rect">
              <a:avLst/>
            </a:prstGeom>
          </p:spPr>
          <p:txBody>
            <a:bodyPr wrap="square" lIns="144000" tIns="0" rIns="144000" bIns="0" anchor="t">
              <a:noAutofit/>
            </a:bodyPr>
            <a:lstStyle/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◎盲脸修复：可处理低质量或模糊图像，在几何先验缺失情况下实现高质量修复。</a:t>
              </a:r>
              <a:r>
                <a:rPr lang="en-US" altLang="zh-CN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​</a:t>
              </a:r>
            </a:p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◎局部细节修复：注重眼睛、鼻子等局部细节恢复，确保整体效果协调。</a:t>
              </a:r>
              <a:r>
                <a:rPr lang="en-US" altLang="zh-CN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​</a:t>
              </a:r>
            </a:p>
            <a:p>
              <a:pPr indent="457200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◎实感与高保真：通过调整生成器参数，保留原有特征并提升真实感。</a:t>
              </a:r>
              <a:r>
                <a:rPr lang="en-US" altLang="zh-CN" sz="1600" dirty="0">
                  <a:solidFill>
                    <a:schemeClr val="accent3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​</a:t>
              </a:r>
            </a:p>
            <a:p>
              <a:pPr indent="457200">
                <a:lnSpc>
                  <a:spcPct val="120000"/>
                </a:lnSpc>
              </a:pPr>
              <a:endParaRPr lang="en-US" altLang="zh-CN" sz="1600" dirty="0">
                <a:solidFill>
                  <a:schemeClr val="accent3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6.6,&quot;left&quot;:42.5,&quot;top&quot;:60.75,&quot;width&quot;:629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6.6,&quot;left&quot;:42.5,&quot;top&quot;:60.75,&quot;width&quot;:629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2*353"/>
  <p:tag name="TABLE_ENDDRAG_RECT" val="45*47*602*3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8*353"/>
  <p:tag name="TABLE_ENDDRAG_RECT" val="68*53*588*353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2128</Words>
  <Application>Microsoft Office PowerPoint</Application>
  <PresentationFormat>全屏显示(16:9)</PresentationFormat>
  <Paragraphs>224</Paragraphs>
  <Slides>29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微软雅黑</vt:lpstr>
      <vt:lpstr>印品黑体</vt:lpstr>
      <vt:lpstr>Arial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mengyu zhu</cp:lastModifiedBy>
  <cp:revision>194</cp:revision>
  <dcterms:created xsi:type="dcterms:W3CDTF">2025-06-20T19:13:00Z</dcterms:created>
  <dcterms:modified xsi:type="dcterms:W3CDTF">2025-06-21T05:20:21Z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D259DD6231E14764AB8F25E8CE6DED4D_12</vt:lpwstr>
  </property>
  <property fmtid="{D5CDD505-2E9C-101B-9397-08002B2CF9AE}" pid="3" name="KSOProductBuildVer">
    <vt:lpwstr>2052-12.1.0.21171</vt:lpwstr>
  </property>
</Properties>
</file>